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4v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0"/>
  </p:notesMasterIdLst>
  <p:handoutMasterIdLst>
    <p:handoutMasterId r:id="rId71"/>
  </p:handoutMasterIdLst>
  <p:sldIdLst>
    <p:sldId id="695" r:id="rId2"/>
    <p:sldId id="696" r:id="rId3"/>
    <p:sldId id="775" r:id="rId4"/>
    <p:sldId id="697" r:id="rId5"/>
    <p:sldId id="698" r:id="rId6"/>
    <p:sldId id="699" r:id="rId7"/>
    <p:sldId id="700" r:id="rId8"/>
    <p:sldId id="701" r:id="rId9"/>
    <p:sldId id="702" r:id="rId10"/>
    <p:sldId id="680" r:id="rId11"/>
    <p:sldId id="719" r:id="rId12"/>
    <p:sldId id="720" r:id="rId13"/>
    <p:sldId id="721" r:id="rId14"/>
    <p:sldId id="722" r:id="rId15"/>
    <p:sldId id="723" r:id="rId16"/>
    <p:sldId id="724" r:id="rId17"/>
    <p:sldId id="725" r:id="rId18"/>
    <p:sldId id="739" r:id="rId19"/>
    <p:sldId id="740" r:id="rId20"/>
    <p:sldId id="741" r:id="rId21"/>
    <p:sldId id="742" r:id="rId22"/>
    <p:sldId id="743" r:id="rId23"/>
    <p:sldId id="744" r:id="rId24"/>
    <p:sldId id="745" r:id="rId25"/>
    <p:sldId id="746" r:id="rId26"/>
    <p:sldId id="747" r:id="rId27"/>
    <p:sldId id="748" r:id="rId28"/>
    <p:sldId id="749" r:id="rId29"/>
    <p:sldId id="750" r:id="rId30"/>
    <p:sldId id="751" r:id="rId31"/>
    <p:sldId id="752" r:id="rId32"/>
    <p:sldId id="753" r:id="rId33"/>
    <p:sldId id="754" r:id="rId34"/>
    <p:sldId id="755" r:id="rId35"/>
    <p:sldId id="756" r:id="rId36"/>
    <p:sldId id="757" r:id="rId37"/>
    <p:sldId id="758" r:id="rId38"/>
    <p:sldId id="759" r:id="rId39"/>
    <p:sldId id="760" r:id="rId40"/>
    <p:sldId id="761" r:id="rId41"/>
    <p:sldId id="762" r:id="rId42"/>
    <p:sldId id="650" r:id="rId43"/>
    <p:sldId id="718" r:id="rId44"/>
    <p:sldId id="626" r:id="rId45"/>
    <p:sldId id="627" r:id="rId46"/>
    <p:sldId id="663" r:id="rId47"/>
    <p:sldId id="776" r:id="rId48"/>
    <p:sldId id="669" r:id="rId49"/>
    <p:sldId id="681" r:id="rId50"/>
    <p:sldId id="628" r:id="rId51"/>
    <p:sldId id="685" r:id="rId52"/>
    <p:sldId id="684" r:id="rId53"/>
    <p:sldId id="676" r:id="rId54"/>
    <p:sldId id="678" r:id="rId55"/>
    <p:sldId id="662" r:id="rId56"/>
    <p:sldId id="763" r:id="rId57"/>
    <p:sldId id="764" r:id="rId58"/>
    <p:sldId id="765" r:id="rId59"/>
    <p:sldId id="766" r:id="rId60"/>
    <p:sldId id="767" r:id="rId61"/>
    <p:sldId id="768" r:id="rId62"/>
    <p:sldId id="769" r:id="rId63"/>
    <p:sldId id="770" r:id="rId64"/>
    <p:sldId id="771" r:id="rId65"/>
    <p:sldId id="772" r:id="rId66"/>
    <p:sldId id="773" r:id="rId67"/>
    <p:sldId id="774" r:id="rId68"/>
    <p:sldId id="738" r:id="rId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993300"/>
    <a:srgbClr val="E85818"/>
    <a:srgbClr val="FF6600"/>
    <a:srgbClr val="CC6600"/>
    <a:srgbClr val="FF3300"/>
    <a:srgbClr val="0000CC"/>
    <a:srgbClr val="99FFCC"/>
    <a:srgbClr val="FFCC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8925" autoAdjust="0"/>
  </p:normalViewPr>
  <p:slideViewPr>
    <p:cSldViewPr>
      <p:cViewPr>
        <p:scale>
          <a:sx n="100" d="100"/>
          <a:sy n="100" d="100"/>
        </p:scale>
        <p:origin x="-1320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7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>
              <a:latin typeface="Corbe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9F8C659C-D15A-4450-9FA3-E0856A0BF9E9}" type="datetimeFigureOut">
              <a:rPr lang="en-US">
                <a:latin typeface="Corbel" pitchFamily="34" charset="0"/>
              </a:rPr>
              <a:pPr>
                <a:defRPr/>
              </a:pPr>
              <a:t>23/04/14</a:t>
            </a:fld>
            <a:endParaRPr lang="en-US" dirty="0">
              <a:latin typeface="Corbe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>
              <a:latin typeface="Corbe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5FE35B2B-1B6F-40BA-8C4C-9A51FA9EFECE}" type="slidenum">
              <a:rPr lang="en-US">
                <a:latin typeface="Corbel" pitchFamily="34" charset="0"/>
              </a:rPr>
              <a:pPr>
                <a:defRPr/>
              </a:pPr>
              <a:t>‹#›</a:t>
            </a:fld>
            <a:endParaRPr lang="en-US" dirty="0"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00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orbe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rbel" pitchFamily="34" charset="0"/>
              </a:defRPr>
            </a:lvl1pPr>
          </a:lstStyle>
          <a:p>
            <a:pPr>
              <a:defRPr/>
            </a:pPr>
            <a:fld id="{CE3C8C13-F64C-4C4D-9639-6DDFFEBDE1E2}" type="datetimeFigureOut">
              <a:rPr lang="en-US" smtClean="0"/>
              <a:pPr>
                <a:defRPr/>
              </a:pPr>
              <a:t>23/04/14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rbe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rbel" pitchFamily="34" charset="0"/>
              </a:defRPr>
            </a:lvl1pPr>
          </a:lstStyle>
          <a:p>
            <a:pPr>
              <a:defRPr/>
            </a:pPr>
            <a:fld id="{011FF078-8AA0-4F24-951F-8200E823597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98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5pPr>
            <a:lvl6pPr marL="2514267" indent="-228569" defTabSz="4492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6pPr>
            <a:lvl7pPr marL="2971407" indent="-228569" defTabSz="4492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7pPr>
            <a:lvl8pPr marL="3428546" indent="-228569" defTabSz="4492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8pPr>
            <a:lvl9pPr marL="3885685" indent="-228569" defTabSz="4492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9pPr>
          </a:lstStyle>
          <a:p>
            <a:pPr eaLnBrk="1" hangingPunct="1"/>
            <a:fld id="{903F1969-FABF-DF49-9663-4D618ACAFC9F}" type="slidenum">
              <a:rPr lang="en-US" sz="1200">
                <a:solidFill>
                  <a:srgbClr val="000000"/>
                </a:solidFill>
                <a:latin typeface="Calibri" charset="0"/>
                <a:cs typeface="DejaVu Sans" charset="0"/>
              </a:rPr>
              <a:pPr eaLnBrk="1" hangingPunct="1"/>
              <a:t>4</a:t>
            </a:fld>
            <a:endParaRPr lang="en-US" sz="1200">
              <a:solidFill>
                <a:srgbClr val="000000"/>
              </a:solidFill>
              <a:latin typeface="Calibri" charset="0"/>
              <a:cs typeface="DejaVu Sans" charset="0"/>
            </a:endParaRPr>
          </a:p>
        </p:txBody>
      </p:sp>
      <p:sp>
        <p:nvSpPr>
          <p:cNvPr id="158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solidFill>
            <a:srgbClr val="FFFFFF"/>
          </a:solidFill>
          <a:ln/>
        </p:spPr>
      </p:sp>
      <p:sp>
        <p:nvSpPr>
          <p:cNvPr id="158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5pPr>
            <a:lvl6pPr marL="2514267" indent="-228569" defTabSz="4492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6pPr>
            <a:lvl7pPr marL="2971407" indent="-228569" defTabSz="4492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7pPr>
            <a:lvl8pPr marL="3428546" indent="-228569" defTabSz="4492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8pPr>
            <a:lvl9pPr marL="3885685" indent="-228569" defTabSz="44920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804" algn="l"/>
                <a:tab pos="1447608" algn="l"/>
                <a:tab pos="2171412" algn="l"/>
                <a:tab pos="2895216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9pPr>
          </a:lstStyle>
          <a:p>
            <a:pPr eaLnBrk="1" hangingPunct="1"/>
            <a:fld id="{903F1969-FABF-DF49-9663-4D618ACAFC9F}" type="slidenum">
              <a:rPr lang="en-US" sz="1200">
                <a:solidFill>
                  <a:srgbClr val="000000"/>
                </a:solidFill>
                <a:latin typeface="Calibri" charset="0"/>
                <a:cs typeface="DejaVu Sans" charset="0"/>
              </a:rPr>
              <a:pPr eaLnBrk="1" hangingPunct="1"/>
              <a:t>14</a:t>
            </a:fld>
            <a:endParaRPr lang="en-US" sz="1200">
              <a:solidFill>
                <a:srgbClr val="000000"/>
              </a:solidFill>
              <a:latin typeface="Calibri" charset="0"/>
              <a:cs typeface="DejaVu Sans" charset="0"/>
            </a:endParaRPr>
          </a:p>
        </p:txBody>
      </p:sp>
      <p:sp>
        <p:nvSpPr>
          <p:cNvPr id="158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solidFill>
            <a:srgbClr val="FFFFFF"/>
          </a:solidFill>
          <a:ln/>
        </p:spPr>
      </p:sp>
      <p:sp>
        <p:nvSpPr>
          <p:cNvPr id="158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DFD9BB-FD43-4EC3-B89C-E1F0F505B1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DFD9BB-FD43-4EC3-B89C-E1F0F505B1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DFD9BB-FD43-4EC3-B89C-E1F0F505B1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DFD9BB-FD43-4EC3-B89C-E1F0F505B1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DFD9BB-FD43-4EC3-B89C-E1F0F505B1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DFD9BB-FD43-4EC3-B89C-E1F0F505B1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54338" y="1752600"/>
            <a:ext cx="5627687" cy="14700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Corbe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54338" y="3581400"/>
            <a:ext cx="5627687" cy="914400"/>
          </a:xfrm>
        </p:spPr>
        <p:txBody>
          <a:bodyPr/>
          <a:lstStyle>
            <a:lvl1pPr marL="0" indent="0">
              <a:buFontTx/>
              <a:buNone/>
              <a:defRPr sz="1800">
                <a:latin typeface="Corbel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orbel" pitchFamily="34" charset="0"/>
              </a:defRPr>
            </a:lvl1pPr>
            <a:lvl2pPr>
              <a:defRPr>
                <a:latin typeface="Corbel" pitchFamily="34" charset="0"/>
              </a:defRPr>
            </a:lvl2pPr>
            <a:lvl3pPr>
              <a:defRPr>
                <a:latin typeface="Corbel" pitchFamily="34" charset="0"/>
              </a:defRPr>
            </a:lvl3pPr>
            <a:lvl4pPr>
              <a:defRPr>
                <a:latin typeface="Corbel" pitchFamily="34" charset="0"/>
              </a:defRPr>
            </a:lvl4pPr>
            <a:lvl5pPr>
              <a:defRPr>
                <a:latin typeface="Corbe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765175"/>
            <a:ext cx="9144000" cy="1428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8458200" y="0"/>
            <a:ext cx="685800" cy="702627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79120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rbe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791200"/>
          </a:xfrm>
        </p:spPr>
        <p:txBody>
          <a:bodyPr vert="eaVert"/>
          <a:lstStyle>
            <a:lvl1pPr>
              <a:defRPr>
                <a:latin typeface="Corbel" pitchFamily="34" charset="0"/>
              </a:defRPr>
            </a:lvl1pPr>
            <a:lvl2pPr>
              <a:defRPr>
                <a:latin typeface="Corbel" pitchFamily="34" charset="0"/>
              </a:defRPr>
            </a:lvl2pPr>
            <a:lvl3pPr>
              <a:defRPr>
                <a:latin typeface="Corbel" pitchFamily="34" charset="0"/>
              </a:defRPr>
            </a:lvl3pPr>
            <a:lvl4pPr>
              <a:defRPr>
                <a:latin typeface="Corbel" pitchFamily="34" charset="0"/>
              </a:defRPr>
            </a:lvl4pPr>
            <a:lvl5pPr>
              <a:defRPr>
                <a:latin typeface="Corbe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791200"/>
          </a:xfrm>
        </p:spPr>
        <p:txBody>
          <a:bodyPr/>
          <a:lstStyle>
            <a:lvl1pPr>
              <a:defRPr>
                <a:latin typeface="Corbel" pitchFamily="34" charset="0"/>
              </a:defRPr>
            </a:lvl1pPr>
            <a:lvl2pPr>
              <a:defRPr>
                <a:latin typeface="Corbel" pitchFamily="34" charset="0"/>
              </a:defRPr>
            </a:lvl2pPr>
            <a:lvl3pPr>
              <a:defRPr>
                <a:latin typeface="Corbel" pitchFamily="34" charset="0"/>
              </a:defRPr>
            </a:lvl3pPr>
            <a:lvl4pPr>
              <a:defRPr>
                <a:latin typeface="Corbel" pitchFamily="34" charset="0"/>
              </a:defRPr>
            </a:lvl4pPr>
            <a:lvl5pPr>
              <a:defRPr>
                <a:latin typeface="Corbe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419600"/>
          </a:xfrm>
        </p:spPr>
        <p:txBody>
          <a:bodyPr/>
          <a:lstStyle>
            <a:lvl1pPr>
              <a:defRPr>
                <a:latin typeface="Corbel" pitchFamily="34" charset="0"/>
              </a:defRPr>
            </a:lvl1pPr>
            <a:lvl2pPr>
              <a:defRPr>
                <a:latin typeface="Corbel" pitchFamily="34" charset="0"/>
              </a:defRPr>
            </a:lvl2pPr>
            <a:lvl3pPr>
              <a:defRPr>
                <a:latin typeface="Corbel" pitchFamily="34" charset="0"/>
              </a:defRPr>
            </a:lvl3pPr>
            <a:lvl4pPr>
              <a:defRPr>
                <a:latin typeface="Corbel" pitchFamily="34" charset="0"/>
              </a:defRPr>
            </a:lvl4pPr>
            <a:lvl5pPr>
              <a:defRPr>
                <a:latin typeface="Corbe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2133600"/>
          </a:xfrm>
        </p:spPr>
        <p:txBody>
          <a:bodyPr/>
          <a:lstStyle>
            <a:lvl1pPr>
              <a:defRPr>
                <a:latin typeface="Corbel" pitchFamily="34" charset="0"/>
              </a:defRPr>
            </a:lvl1pPr>
            <a:lvl2pPr>
              <a:defRPr>
                <a:latin typeface="Corbel" pitchFamily="34" charset="0"/>
              </a:defRPr>
            </a:lvl2pPr>
            <a:lvl3pPr>
              <a:defRPr>
                <a:latin typeface="Corbel" pitchFamily="34" charset="0"/>
              </a:defRPr>
            </a:lvl3pPr>
            <a:lvl4pPr>
              <a:defRPr>
                <a:latin typeface="Corbel" pitchFamily="34" charset="0"/>
              </a:defRPr>
            </a:lvl4pPr>
            <a:lvl5pPr>
              <a:defRPr>
                <a:latin typeface="Corbe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267200"/>
            <a:ext cx="3810000" cy="2133600"/>
          </a:xfrm>
        </p:spPr>
        <p:txBody>
          <a:bodyPr/>
          <a:lstStyle>
            <a:lvl1pPr>
              <a:defRPr>
                <a:latin typeface="Corbel" pitchFamily="34" charset="0"/>
              </a:defRPr>
            </a:lvl1pPr>
            <a:lvl2pPr>
              <a:defRPr>
                <a:latin typeface="Corbel" pitchFamily="34" charset="0"/>
              </a:defRPr>
            </a:lvl2pPr>
            <a:lvl3pPr>
              <a:defRPr>
                <a:latin typeface="Corbel" pitchFamily="34" charset="0"/>
              </a:defRPr>
            </a:lvl3pPr>
            <a:lvl4pPr>
              <a:defRPr>
                <a:latin typeface="Corbel" pitchFamily="34" charset="0"/>
              </a:defRPr>
            </a:lvl4pPr>
            <a:lvl5pPr>
              <a:defRPr>
                <a:latin typeface="Corbe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765175"/>
            <a:ext cx="9144000" cy="1428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419600"/>
          </a:xfrm>
        </p:spPr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pPr lvl="0"/>
            <a:endParaRPr lang="en-US" noProof="0" dirty="0" smtClean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765175"/>
            <a:ext cx="9144000" cy="1428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12B3C-1AEF-4264-9E0D-8CA82FD0554E}" type="datetimeFigureOut">
              <a:rPr lang="en-US"/>
              <a:pPr>
                <a:defRPr/>
              </a:pPr>
              <a:t>23/04/14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06432-7775-4159-9C2E-F0ED4994E3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04274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  <a:lvl2pPr>
              <a:defRPr>
                <a:latin typeface="Corbel" pitchFamily="34" charset="0"/>
              </a:defRPr>
            </a:lvl2pPr>
            <a:lvl3pPr>
              <a:defRPr>
                <a:latin typeface="Corbel" pitchFamily="34" charset="0"/>
              </a:defRPr>
            </a:lvl3pPr>
            <a:lvl4pPr>
              <a:defRPr>
                <a:latin typeface="Corbel" pitchFamily="34" charset="0"/>
              </a:defRPr>
            </a:lvl4pPr>
            <a:lvl5pPr>
              <a:defRPr>
                <a:latin typeface="Corbe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765175"/>
            <a:ext cx="9144000" cy="1428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rbe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orbel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419600"/>
          </a:xfrm>
        </p:spPr>
        <p:txBody>
          <a:bodyPr/>
          <a:lstStyle>
            <a:lvl1pPr>
              <a:defRPr sz="2800">
                <a:latin typeface="Corbel" pitchFamily="34" charset="0"/>
              </a:defRPr>
            </a:lvl1pPr>
            <a:lvl2pPr>
              <a:defRPr sz="2400">
                <a:latin typeface="Corbel" pitchFamily="34" charset="0"/>
              </a:defRPr>
            </a:lvl2pPr>
            <a:lvl3pPr>
              <a:defRPr sz="2000">
                <a:latin typeface="Corbel" pitchFamily="34" charset="0"/>
              </a:defRPr>
            </a:lvl3pPr>
            <a:lvl4pPr>
              <a:defRPr sz="1800">
                <a:latin typeface="Corbel" pitchFamily="34" charset="0"/>
              </a:defRPr>
            </a:lvl4pPr>
            <a:lvl5pPr>
              <a:defRPr sz="1800">
                <a:latin typeface="Corbe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419600"/>
          </a:xfrm>
        </p:spPr>
        <p:txBody>
          <a:bodyPr/>
          <a:lstStyle>
            <a:lvl1pPr>
              <a:defRPr sz="2800">
                <a:latin typeface="Corbel" pitchFamily="34" charset="0"/>
              </a:defRPr>
            </a:lvl1pPr>
            <a:lvl2pPr>
              <a:defRPr sz="2400">
                <a:latin typeface="Corbel" pitchFamily="34" charset="0"/>
              </a:defRPr>
            </a:lvl2pPr>
            <a:lvl3pPr>
              <a:defRPr sz="2000">
                <a:latin typeface="Corbel" pitchFamily="34" charset="0"/>
              </a:defRPr>
            </a:lvl3pPr>
            <a:lvl4pPr>
              <a:defRPr sz="1800">
                <a:latin typeface="Corbel" pitchFamily="34" charset="0"/>
              </a:defRPr>
            </a:lvl4pPr>
            <a:lvl5pPr>
              <a:defRPr sz="1800">
                <a:latin typeface="Corbe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orbe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orbel" pitchFamily="34" charset="0"/>
              </a:defRPr>
            </a:lvl1pPr>
            <a:lvl2pPr>
              <a:defRPr sz="2000">
                <a:latin typeface="Corbel" pitchFamily="34" charset="0"/>
              </a:defRPr>
            </a:lvl2pPr>
            <a:lvl3pPr>
              <a:defRPr sz="1800">
                <a:latin typeface="Corbel" pitchFamily="34" charset="0"/>
              </a:defRPr>
            </a:lvl3pPr>
            <a:lvl4pPr>
              <a:defRPr sz="1600">
                <a:latin typeface="Corbel" pitchFamily="34" charset="0"/>
              </a:defRPr>
            </a:lvl4pPr>
            <a:lvl5pPr>
              <a:defRPr sz="1600">
                <a:latin typeface="Corbe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orbe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orbel" pitchFamily="34" charset="0"/>
              </a:defRPr>
            </a:lvl1pPr>
            <a:lvl2pPr>
              <a:defRPr sz="2000">
                <a:latin typeface="Corbel" pitchFamily="34" charset="0"/>
              </a:defRPr>
            </a:lvl2pPr>
            <a:lvl3pPr>
              <a:defRPr sz="1800">
                <a:latin typeface="Corbel" pitchFamily="34" charset="0"/>
              </a:defRPr>
            </a:lvl3pPr>
            <a:lvl4pPr>
              <a:defRPr sz="1600">
                <a:latin typeface="Corbel" pitchFamily="34" charset="0"/>
              </a:defRPr>
            </a:lvl4pPr>
            <a:lvl5pPr>
              <a:defRPr sz="1600">
                <a:latin typeface="Corbe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765175"/>
            <a:ext cx="9144000" cy="1428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rbe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orbel" pitchFamily="34" charset="0"/>
              </a:defRPr>
            </a:lvl1pPr>
            <a:lvl2pPr>
              <a:defRPr sz="2800">
                <a:latin typeface="Corbel" pitchFamily="34" charset="0"/>
              </a:defRPr>
            </a:lvl2pPr>
            <a:lvl3pPr>
              <a:defRPr sz="2400">
                <a:latin typeface="Corbel" pitchFamily="34" charset="0"/>
              </a:defRPr>
            </a:lvl3pPr>
            <a:lvl4pPr>
              <a:defRPr sz="2000">
                <a:latin typeface="Corbel" pitchFamily="34" charset="0"/>
              </a:defRPr>
            </a:lvl4pPr>
            <a:lvl5pPr>
              <a:defRPr sz="2000">
                <a:latin typeface="Corbe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orbe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rbe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orbe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orbe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8458200" y="6586538"/>
            <a:ext cx="685800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r">
              <a:defRPr/>
            </a:pPr>
            <a:fld id="{AF1F5B14-3F1E-43F5-B1FF-9E1CFB5346E4}" type="slidenum">
              <a:rPr lang="en-US" sz="1100" smtClean="0">
                <a:solidFill>
                  <a:srgbClr val="0000CC"/>
                </a:solidFill>
                <a:latin typeface="Corbel" pitchFamily="34" charset="0"/>
              </a:rPr>
              <a:pPr algn="r">
                <a:defRPr/>
              </a:pPr>
              <a:t>‹#›</a:t>
            </a:fld>
            <a:endParaRPr lang="en-US" sz="1100" dirty="0" smtClean="0">
              <a:solidFill>
                <a:srgbClr val="0000CC"/>
              </a:solidFill>
              <a:latin typeface="Corbe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5175"/>
            <a:ext cx="9144000" cy="1428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42556"/>
            <a:ext cx="67056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i="1" baseline="0" dirty="0" smtClean="0">
                <a:solidFill>
                  <a:srgbClr val="0000CC"/>
                </a:solidFill>
                <a:latin typeface="+mn-lt"/>
              </a:rPr>
              <a:t>R&amp;D@UPES – Dr. </a:t>
            </a:r>
            <a:r>
              <a:rPr lang="en-US" sz="1400" i="1" baseline="0" dirty="0" err="1" smtClean="0">
                <a:solidFill>
                  <a:srgbClr val="0000CC"/>
                </a:solidFill>
                <a:latin typeface="+mn-lt"/>
              </a:rPr>
              <a:t>Sanket</a:t>
            </a:r>
            <a:r>
              <a:rPr lang="en-US" sz="1400" i="1" baseline="0" dirty="0" smtClean="0">
                <a:solidFill>
                  <a:srgbClr val="0000CC"/>
                </a:solidFill>
                <a:latin typeface="+mn-lt"/>
              </a:rPr>
              <a:t> </a:t>
            </a:r>
            <a:r>
              <a:rPr lang="en-US" sz="1400" i="1" baseline="0" dirty="0" err="1" smtClean="0">
                <a:solidFill>
                  <a:srgbClr val="0000CC"/>
                </a:solidFill>
                <a:latin typeface="+mn-lt"/>
              </a:rPr>
              <a:t>Goel</a:t>
            </a:r>
            <a:endParaRPr lang="en-US" sz="1400" i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8458200" y="0"/>
            <a:ext cx="685800" cy="702627"/>
          </a:xfrm>
          <a:prstGeom prst="ellipse">
            <a:avLst/>
          </a:prstGeom>
          <a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rbe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5" r:id="rId15"/>
  </p:sldLayoutIdLst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Gill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rbel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rbe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rbe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rbe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rbe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4" Type="http://schemas.openxmlformats.org/officeDocument/2006/relationships/slide" Target="slide42.xml"/><Relationship Id="rId5" Type="http://schemas.openxmlformats.org/officeDocument/2006/relationships/slide" Target="slide11.xml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g"/><Relationship Id="rId9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2" Type="http://schemas.openxmlformats.org/officeDocument/2006/relationships/slide" Target="slide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slide" Target="slide10.xm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slide" Target="slide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slide" Target="slide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slide" Target="slide37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2" Type="http://schemas.openxmlformats.org/officeDocument/2006/relationships/slide" Target="slide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eg"/><Relationship Id="rId3" Type="http://schemas.openxmlformats.org/officeDocument/2006/relationships/slide" Target="slide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3" Type="http://schemas.openxmlformats.org/officeDocument/2006/relationships/slide" Target="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3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5.jpeg"/><Relationship Id="rId3" Type="http://schemas.openxmlformats.org/officeDocument/2006/relationships/slide" Target="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38.gif"/><Relationship Id="rId5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60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5.jpeg"/><Relationship Id="rId3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6.png"/><Relationship Id="rId3" Type="http://schemas.openxmlformats.org/officeDocument/2006/relationships/image" Target="../media/image67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" Target="slide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4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eg"/><Relationship Id="rId3" Type="http://schemas.openxmlformats.org/officeDocument/2006/relationships/image" Target="../media/image7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4" Type="http://schemas.openxmlformats.org/officeDocument/2006/relationships/image" Target="../media/image79.jpeg"/><Relationship Id="rId5" Type="http://schemas.openxmlformats.org/officeDocument/2006/relationships/image" Target="../media/image80.jpeg"/><Relationship Id="rId6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padhyay\Desktop\6pg_camp-1-l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5943599"/>
          </a:xfrm>
          <a:prstGeom prst="rect">
            <a:avLst/>
          </a:prstGeom>
          <a:noFill/>
        </p:spPr>
      </p:pic>
      <p:pic>
        <p:nvPicPr>
          <p:cNvPr id="6" name="Picture 5" descr="upes log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1295400"/>
            <a:ext cx="2273300" cy="990600"/>
          </a:xfrm>
          <a:prstGeom prst="rect">
            <a:avLst/>
          </a:prstGeom>
        </p:spPr>
      </p:pic>
      <p:pic>
        <p:nvPicPr>
          <p:cNvPr id="3" name="Picture 2" descr="log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96" y="0"/>
            <a:ext cx="2608004" cy="76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4884747"/>
            <a:ext cx="3962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 	“PRATHAM”</a:t>
            </a:r>
          </a:p>
          <a:p>
            <a:r>
              <a:rPr lang="en-US" sz="1500" dirty="0" smtClean="0">
                <a:latin typeface="Calibri" pitchFamily="34" charset="0"/>
              </a:rPr>
              <a:t>(Fully Indigenous Guide and Multimedia Robot)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62484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Jatin</a:t>
            </a:r>
            <a:r>
              <a:rPr lang="en-US" sz="1800" dirty="0">
                <a:latin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</a:rPr>
              <a:t>Kumar Khilrani</a:t>
            </a:r>
          </a:p>
          <a:p>
            <a:r>
              <a:rPr lang="en-US" sz="1800" dirty="0" smtClean="0">
                <a:latin typeface="Calibri" pitchFamily="34" charset="0"/>
              </a:rPr>
              <a:t>Firmware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62484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Ishan Upadhayay</a:t>
            </a:r>
          </a:p>
          <a:p>
            <a:r>
              <a:rPr lang="en-US" sz="1800" dirty="0" smtClean="0">
                <a:latin typeface="Calibri" pitchFamily="34" charset="0"/>
              </a:rPr>
              <a:t>Mechanical structure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5200" y="62484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Shantmanu</a:t>
            </a:r>
            <a:br>
              <a:rPr lang="en-US" sz="1800" dirty="0" smtClean="0">
                <a:latin typeface="Calibri" pitchFamily="34" charset="0"/>
              </a:rPr>
            </a:br>
            <a:r>
              <a:rPr lang="en-US" sz="1800" dirty="0" smtClean="0">
                <a:latin typeface="Calibri" pitchFamily="34" charset="0"/>
              </a:rPr>
              <a:t>System evaluator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2200" y="62484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Akash Srivastava</a:t>
            </a:r>
            <a:br>
              <a:rPr lang="en-US" sz="1800" dirty="0" smtClean="0">
                <a:latin typeface="Calibri" pitchFamily="34" charset="0"/>
              </a:rPr>
            </a:br>
            <a:r>
              <a:rPr lang="en-US" sz="1800" dirty="0" smtClean="0">
                <a:latin typeface="Calibri" pitchFamily="34" charset="0"/>
              </a:rPr>
              <a:t>Electronics Hardware</a:t>
            </a:r>
          </a:p>
        </p:txBody>
      </p:sp>
      <p:sp>
        <p:nvSpPr>
          <p:cNvPr id="2" name="Rectangle 1"/>
          <p:cNvSpPr/>
          <p:nvPr/>
        </p:nvSpPr>
        <p:spPr>
          <a:xfrm>
            <a:off x="3124200" y="5525869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 </a:t>
            </a:r>
            <a:r>
              <a:rPr lang="en-US" sz="1800" dirty="0" smtClean="0">
                <a:latin typeface="Calibri" pitchFamily="34" charset="0"/>
              </a:rPr>
              <a:t>      Mentored By:-Rajesh Singh</a:t>
            </a:r>
          </a:p>
          <a:p>
            <a:r>
              <a:rPr lang="en-US" sz="1800" dirty="0" smtClean="0">
                <a:latin typeface="Calibri" pitchFamily="34" charset="0"/>
              </a:rPr>
              <a:t>Head Institute Of Robotics, INDIA</a:t>
            </a:r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63911"/>
      </p:ext>
    </p:extLst>
  </p:cSld>
  <p:clrMapOvr>
    <a:masterClrMapping/>
  </p:clrMapOvr>
  <p:transition xmlns:p14="http://schemas.microsoft.com/office/powerpoint/2010/main" spd="slow" advClick="0" advTm="7000"/>
  <p:timing>
    <p:tnLst>
      <p:par>
        <p:cTn xmlns:p14="http://schemas.microsoft.com/office/powerpoint/2010/main"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3789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4600" y="1524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Students : Skill Set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629400"/>
            <a:ext cx="3276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2819400"/>
            <a:ext cx="3733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2" action="ppaction://hlinksldjump"/>
              </a:rPr>
              <a:t>Akash</a:t>
            </a:r>
            <a:r>
              <a:rPr lang="en-US" dirty="0" smtClean="0">
                <a:hlinkClick r:id="rId2" action="ppaction://hlinksldjump"/>
              </a:rPr>
              <a:t> </a:t>
            </a:r>
            <a:r>
              <a:rPr lang="en-US" dirty="0" err="1" smtClean="0">
                <a:hlinkClick r:id="rId2" action="ppaction://hlinksldjump"/>
              </a:rPr>
              <a:t>Srivastava</a:t>
            </a:r>
            <a:endParaRPr lang="en-US" dirty="0" smtClean="0"/>
          </a:p>
          <a:p>
            <a:r>
              <a:rPr lang="en-US" sz="2000" dirty="0" smtClean="0"/>
              <a:t>(Hardware design)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57150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3" action="ppaction://hlinksldjump"/>
              </a:rPr>
              <a:t>Shantmanu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5302" y="57150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sldjump"/>
              </a:rPr>
              <a:t>Jatin Kumar Khilrani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9809" y="2829580"/>
            <a:ext cx="35960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 action="ppaction://hlinksldjump"/>
              </a:rPr>
              <a:t>Ishan Upadhyay</a:t>
            </a:r>
            <a:endParaRPr lang="en-US" dirty="0" smtClean="0"/>
          </a:p>
          <a:p>
            <a:r>
              <a:rPr lang="en-US" sz="2000" dirty="0" smtClean="0"/>
              <a:t>(Mechanical Structure and CAD)</a:t>
            </a:r>
            <a:endParaRPr lang="en-US" sz="2000" dirty="0"/>
          </a:p>
        </p:txBody>
      </p:sp>
      <p:pic>
        <p:nvPicPr>
          <p:cNvPr id="10" name="Picture 9" descr="DSC_0036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902" y="1219200"/>
            <a:ext cx="2362200" cy="1676400"/>
          </a:xfrm>
          <a:prstGeom prst="rect">
            <a:avLst/>
          </a:prstGeom>
        </p:spPr>
      </p:pic>
      <p:pic>
        <p:nvPicPr>
          <p:cNvPr id="11" name="Picture 10" descr="next6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2502" y="3581400"/>
            <a:ext cx="1905000" cy="2362200"/>
          </a:xfrm>
          <a:prstGeom prst="rect">
            <a:avLst/>
          </a:prstGeom>
        </p:spPr>
      </p:pic>
      <p:pic>
        <p:nvPicPr>
          <p:cNvPr id="4" name="Picture 3" descr="shantmanu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810000"/>
            <a:ext cx="2400731" cy="1911350"/>
          </a:xfrm>
          <a:prstGeom prst="rect">
            <a:avLst/>
          </a:prstGeom>
        </p:spPr>
      </p:pic>
      <p:pic>
        <p:nvPicPr>
          <p:cNvPr id="12" name="Picture 11" descr="akash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1200" y="838200"/>
            <a:ext cx="1676401" cy="24384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80300" y="3644900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99102" y="6172200"/>
            <a:ext cx="4325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(Team Leader and Firmware Developer)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284074" y="6150114"/>
            <a:ext cx="385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(System Evaluator and P.R. Leader)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3166527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4495800"/>
            <a:ext cx="815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Mechanical Structure and CAD</a:t>
            </a:r>
          </a:p>
          <a:p>
            <a:pPr algn="ctr"/>
            <a:r>
              <a:rPr lang="en-US" dirty="0" smtClean="0"/>
              <a:t>By</a:t>
            </a:r>
          </a:p>
          <a:p>
            <a:pPr algn="ctr"/>
            <a:r>
              <a:rPr lang="en-US" dirty="0" err="1" smtClean="0"/>
              <a:t>Ishan</a:t>
            </a:r>
            <a:r>
              <a:rPr lang="en-US" dirty="0" smtClean="0"/>
              <a:t> </a:t>
            </a:r>
            <a:r>
              <a:rPr lang="en-US" dirty="0" err="1" smtClean="0"/>
              <a:t>Upadhyay</a:t>
            </a:r>
            <a:endParaRPr lang="en-US" dirty="0" smtClean="0"/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DSC_0036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934616"/>
            <a:ext cx="6172200" cy="34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56372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Specification of robot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0" y="6400800"/>
            <a:ext cx="39624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>
          <a:xfrm>
            <a:off x="609600" y="990600"/>
            <a:ext cx="8077200" cy="5410200"/>
          </a:xfrm>
        </p:spPr>
        <p:txBody>
          <a:bodyPr/>
          <a:lstStyle/>
          <a:p>
            <a:r>
              <a:rPr lang="en-US" sz="2000" dirty="0" smtClean="0">
                <a:latin typeface="Cambria" pitchFamily="18" charset="0"/>
              </a:rPr>
              <a:t>Required acceleration – 1m/(sec)2</a:t>
            </a:r>
          </a:p>
          <a:p>
            <a:r>
              <a:rPr lang="en-US" sz="2000" dirty="0" smtClean="0">
                <a:latin typeface="Cambria" pitchFamily="18" charset="0"/>
              </a:rPr>
              <a:t>Mass of </a:t>
            </a:r>
            <a:r>
              <a:rPr lang="en-US" sz="2000" dirty="0" err="1" smtClean="0">
                <a:latin typeface="Cambria" pitchFamily="18" charset="0"/>
              </a:rPr>
              <a:t>bot</a:t>
            </a:r>
            <a:r>
              <a:rPr lang="en-US" sz="2000" dirty="0" smtClean="0">
                <a:latin typeface="Cambria" pitchFamily="18" charset="0"/>
              </a:rPr>
              <a:t> – 30 kg</a:t>
            </a:r>
          </a:p>
          <a:p>
            <a:r>
              <a:rPr lang="en-US" sz="2000" dirty="0" smtClean="0">
                <a:latin typeface="Cambria" pitchFamily="18" charset="0"/>
              </a:rPr>
              <a:t>Wheel diameter – 200mm.</a:t>
            </a:r>
          </a:p>
          <a:p>
            <a:r>
              <a:rPr lang="en-US" sz="2000" dirty="0" smtClean="0">
                <a:latin typeface="Cambria" pitchFamily="18" charset="0"/>
              </a:rPr>
              <a:t>No. of wheels - 2</a:t>
            </a:r>
          </a:p>
          <a:p>
            <a:r>
              <a:rPr lang="en-US" sz="2000" dirty="0" smtClean="0">
                <a:latin typeface="Cambria" pitchFamily="18" charset="0"/>
              </a:rPr>
              <a:t>Gear ratio - 51</a:t>
            </a:r>
          </a:p>
          <a:p>
            <a:r>
              <a:rPr lang="en-US" sz="2000" dirty="0" smtClean="0">
                <a:latin typeface="Cambria" pitchFamily="18" charset="0"/>
              </a:rPr>
              <a:t> Motor rpm – 149 rotation/sec</a:t>
            </a:r>
          </a:p>
          <a:p>
            <a:r>
              <a:rPr lang="en-US" sz="2000" dirty="0" smtClean="0">
                <a:latin typeface="Cambria" pitchFamily="18" charset="0"/>
              </a:rPr>
              <a:t>Max needed velocity – 0.5m/sec</a:t>
            </a:r>
          </a:p>
          <a:p>
            <a:r>
              <a:rPr lang="en-US" sz="2000" dirty="0" smtClean="0">
                <a:latin typeface="Cambria" pitchFamily="18" charset="0"/>
              </a:rPr>
              <a:t>Force (ma) – 30N</a:t>
            </a:r>
          </a:p>
          <a:p>
            <a:r>
              <a:rPr lang="en-US" sz="2000" dirty="0" smtClean="0">
                <a:latin typeface="Cambria" pitchFamily="18" charset="0"/>
              </a:rPr>
              <a:t>Force per wheel – 15N</a:t>
            </a:r>
          </a:p>
          <a:p>
            <a:r>
              <a:rPr lang="en-US" sz="2000" dirty="0" smtClean="0">
                <a:latin typeface="Cambria" pitchFamily="18" charset="0"/>
              </a:rPr>
              <a:t>Torque (FD) – 1.5Nm or 15 kg cm</a:t>
            </a:r>
          </a:p>
          <a:p>
            <a:r>
              <a:rPr lang="en-US" sz="2000" dirty="0" smtClean="0">
                <a:latin typeface="Cambria" pitchFamily="18" charset="0"/>
              </a:rPr>
              <a:t>Motor torque = torque/gear ratio – 0.2941176 Kg-cm</a:t>
            </a:r>
          </a:p>
          <a:p>
            <a:r>
              <a:rPr lang="en-US" sz="2000" dirty="0" smtClean="0">
                <a:latin typeface="Cambria" pitchFamily="18" charset="0"/>
              </a:rPr>
              <a:t>Power= force per wheel*max required velocity – 7.5 Watts per wheel</a:t>
            </a:r>
          </a:p>
          <a:p>
            <a:r>
              <a:rPr lang="en-US" sz="2000" smtClean="0">
                <a:latin typeface="Cambria" pitchFamily="18" charset="0"/>
              </a:rPr>
              <a:t>Wheel </a:t>
            </a:r>
            <a:r>
              <a:rPr lang="en-US" sz="2000" dirty="0" smtClean="0">
                <a:latin typeface="Cambria" pitchFamily="18" charset="0"/>
              </a:rPr>
              <a:t>perimeter - 0.628318 m</a:t>
            </a:r>
          </a:p>
          <a:p>
            <a:r>
              <a:rPr lang="en-US" sz="2000" dirty="0" smtClean="0">
                <a:latin typeface="Cambria" pitchFamily="18" charset="0"/>
              </a:rPr>
              <a:t>Max gear ratio – 57.2950</a:t>
            </a:r>
          </a:p>
        </p:txBody>
      </p:sp>
    </p:spTree>
    <p:extLst>
      <p:ext uri="{BB962C8B-B14F-4D97-AF65-F5344CB8AC3E}">
        <p14:creationId xmlns:p14="http://schemas.microsoft.com/office/powerpoint/2010/main" val="418773522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Motor Specification</a:t>
            </a:r>
            <a:endParaRPr lang="en-US" dirty="0"/>
          </a:p>
        </p:txBody>
      </p:sp>
      <p:pic>
        <p:nvPicPr>
          <p:cNvPr id="1026" name="Picture 2" descr="http://www.ttmotor.com/Upload/2011-6-17/2011617164516_97_GMP36---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81150"/>
            <a:ext cx="1238250" cy="123825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971800" y="2057400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Model:</a:t>
            </a:r>
            <a:r>
              <a:rPr lang="en-US" sz="1600" b="1" dirty="0" smtClean="0"/>
              <a:t> </a:t>
            </a:r>
            <a:r>
              <a:rPr lang="en-US" sz="1600" dirty="0" smtClean="0"/>
              <a:t>GMP36-36621276-51</a:t>
            </a:r>
          </a:p>
          <a:p>
            <a:r>
              <a:rPr lang="en-US" sz="1600" dirty="0" smtClean="0"/>
              <a:t>Gear Ratio: 1/51</a:t>
            </a:r>
            <a:endParaRPr lang="en-US" sz="1600" dirty="0"/>
          </a:p>
        </p:txBody>
      </p:sp>
      <p:pic>
        <p:nvPicPr>
          <p:cNvPr id="1027" name="Picture 3" descr="C:\Users\upadhyay\Desktop\2011713155435_28_GMP36---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914400"/>
            <a:ext cx="2314575" cy="2609850"/>
          </a:xfrm>
          <a:prstGeom prst="rect">
            <a:avLst/>
          </a:prstGeom>
          <a:noFill/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3657600"/>
          <a:ext cx="8077200" cy="173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838200"/>
                <a:gridCol w="457200"/>
                <a:gridCol w="914400"/>
                <a:gridCol w="838200"/>
                <a:gridCol w="685800"/>
                <a:gridCol w="457200"/>
                <a:gridCol w="457200"/>
                <a:gridCol w="685800"/>
                <a:gridCol w="558800"/>
                <a:gridCol w="584200"/>
                <a:gridCol w="762000"/>
              </a:tblGrid>
              <a:tr h="3504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VOLTAGE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NO LOAD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AT LOAD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mbria" pitchFamily="18" charset="0"/>
                        </a:rPr>
                        <a:t>STALL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4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OPERATING </a:t>
                      </a:r>
                      <a:r>
                        <a:rPr lang="en-US" sz="1200" dirty="0" smtClean="0">
                          <a:latin typeface="Cambria" pitchFamily="18" charset="0"/>
                        </a:rPr>
                        <a:t>RANGE</a:t>
                      </a:r>
                    </a:p>
                    <a:p>
                      <a:pPr algn="ctr"/>
                      <a:r>
                        <a:rPr lang="en-US" sz="1200" dirty="0" smtClean="0">
                          <a:latin typeface="Cambria" pitchFamily="18" charset="0"/>
                        </a:rPr>
                        <a:t>V</a:t>
                      </a:r>
                      <a:endParaRPr lang="en-US" sz="1200" dirty="0">
                        <a:latin typeface="Cambria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mbria" pitchFamily="18" charset="0"/>
                        </a:rPr>
                        <a:t>NOMINAL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mbria" pitchFamily="18" charset="0"/>
                        </a:rPr>
                        <a:t>SPEED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CURRENT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SPEED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CURRENT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TORQUE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OUTPUT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TORQUE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CURRENT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18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mbria" pitchFamily="18" charset="0"/>
                        </a:rPr>
                        <a:t>V</a:t>
                      </a:r>
                      <a:endParaRPr lang="en-US" sz="1200" dirty="0">
                        <a:latin typeface="Cambria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rpm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rpm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mbria" pitchFamily="18" charset="0"/>
                        </a:rPr>
                        <a:t>N.m</a:t>
                      </a:r>
                      <a:endParaRPr lang="en-US" sz="1200" dirty="0">
                        <a:latin typeface="Cambria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Kg.cm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w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N.m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Kg.cm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mbria" pitchFamily="18" charset="0"/>
                        </a:rPr>
                        <a:t>A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18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itchFamily="18" charset="0"/>
                        </a:rPr>
                        <a:t>9-15</a:t>
                      </a:r>
                      <a:endParaRPr lang="en-US" dirty="0">
                        <a:latin typeface="Cambria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itchFamily="18" charset="0"/>
                        </a:rPr>
                        <a:t>12.0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itchFamily="18" charset="0"/>
                        </a:rPr>
                        <a:t>149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itchFamily="18" charset="0"/>
                        </a:rPr>
                        <a:t>0.5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itchFamily="18" charset="0"/>
                        </a:rPr>
                        <a:t>120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itchFamily="18" charset="0"/>
                        </a:rPr>
                        <a:t>1.9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itchFamily="18" charset="0"/>
                        </a:rPr>
                        <a:t>0.5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itchFamily="18" charset="0"/>
                        </a:rPr>
                        <a:t>5.1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itchFamily="18" charset="0"/>
                        </a:rPr>
                        <a:t>6.3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itchFamily="18" charset="0"/>
                        </a:rPr>
                        <a:t>2.3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itchFamily="18" charset="0"/>
                        </a:rPr>
                        <a:t>24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itchFamily="18" charset="0"/>
                        </a:rPr>
                        <a:t>5.10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 bwMode="auto">
          <a:xfrm>
            <a:off x="0" y="6400800"/>
            <a:ext cx="39624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511280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ext Box 1"/>
          <p:cNvSpPr txBox="1">
            <a:spLocks noChangeArrowheads="1"/>
          </p:cNvSpPr>
          <p:nvPr/>
        </p:nvSpPr>
        <p:spPr bwMode="auto">
          <a:xfrm>
            <a:off x="301625" y="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33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CAD </a:t>
            </a:r>
            <a:r>
              <a:rPr lang="en-US" sz="3300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model</a:t>
            </a:r>
            <a:endParaRPr lang="en-US" sz="3300" dirty="0">
              <a:solidFill>
                <a:srgbClr val="33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1066800"/>
            <a:ext cx="30480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Cad  Model design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107698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Developed  Model</a:t>
            </a:r>
            <a:endParaRPr lang="en-US" dirty="0"/>
          </a:p>
        </p:txBody>
      </p:sp>
      <p:pic>
        <p:nvPicPr>
          <p:cNvPr id="2050" name="Picture 2" descr="C:\Users\upadhyay\Desktop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76400"/>
            <a:ext cx="2895600" cy="4676775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3200400" y="2133600"/>
            <a:ext cx="152400" cy="3048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>
            <a:off x="1600200" y="1905000"/>
            <a:ext cx="76200" cy="1143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066800" y="6019800"/>
            <a:ext cx="9144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6" name="Straight Arrow Connector 15"/>
          <p:cNvCxnSpPr>
            <a:stCxn id="2050" idx="2"/>
          </p:cNvCxnSpPr>
          <p:nvPr/>
        </p:nvCxnSpPr>
        <p:spPr bwMode="auto">
          <a:xfrm flipV="1">
            <a:off x="2362200" y="6248400"/>
            <a:ext cx="1143000" cy="1047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3810000" y="2209800"/>
            <a:ext cx="152400" cy="3810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0601" y="2209800"/>
            <a:ext cx="76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 pitchFamily="18" charset="0"/>
              </a:rPr>
              <a:t>300mm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6600" y="3733800"/>
            <a:ext cx="761999" cy="27699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 pitchFamily="18" charset="0"/>
              </a:rPr>
              <a:t>800mm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86200" y="40386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 pitchFamily="18" charset="0"/>
              </a:rPr>
              <a:t>1025mm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6800" y="6172200"/>
            <a:ext cx="76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 pitchFamily="18" charset="0"/>
              </a:rPr>
              <a:t>264mm</a:t>
            </a:r>
            <a:endParaRPr lang="en-US" sz="1200" dirty="0">
              <a:latin typeface="Cambria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 flipV="1">
            <a:off x="1066800" y="5257800"/>
            <a:ext cx="15240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57200" y="5486400"/>
            <a:ext cx="76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 pitchFamily="18" charset="0"/>
              </a:rPr>
              <a:t>225mm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1" y="6324600"/>
            <a:ext cx="76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" pitchFamily="18" charset="0"/>
              </a:rPr>
              <a:t>380mm</a:t>
            </a:r>
            <a:endParaRPr lang="en-US" sz="1200" dirty="0">
              <a:latin typeface="Cambria" pitchFamily="18" charset="0"/>
            </a:endParaRPr>
          </a:p>
        </p:txBody>
      </p:sp>
      <p:pic>
        <p:nvPicPr>
          <p:cNvPr id="29" name="Picture 28" descr="DSC0312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09039" y="1524000"/>
            <a:ext cx="339676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717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7000" y="152400"/>
            <a:ext cx="336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CAD design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4" y="1371600"/>
            <a:ext cx="1835574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295399"/>
            <a:ext cx="1981200" cy="131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371600"/>
            <a:ext cx="1981200" cy="124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3962400"/>
            <a:ext cx="2209800" cy="161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3886200"/>
            <a:ext cx="1724024" cy="19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7600" y="3429000"/>
            <a:ext cx="20383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Arrow Connector 22"/>
          <p:cNvCxnSpPr/>
          <p:nvPr/>
        </p:nvCxnSpPr>
        <p:spPr bwMode="auto">
          <a:xfrm flipH="1" flipV="1">
            <a:off x="5257800" y="3886200"/>
            <a:ext cx="13716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2895600" y="5029200"/>
            <a:ext cx="10668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2514600" y="2667000"/>
            <a:ext cx="21336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4191000" y="2590800"/>
            <a:ext cx="304800" cy="2514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5105400" y="2667000"/>
            <a:ext cx="1752600" cy="2514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7010400" y="2667000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Stand rod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086600" y="6096000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LCD Stand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4191000" y="6324600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Final design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1371600" y="5867400"/>
            <a:ext cx="1091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Base cover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295400" y="2743200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Upper cover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2743200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Mid cover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950326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40217_1847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2160" y="1893277"/>
            <a:ext cx="3190240" cy="1840523"/>
          </a:xfrm>
          <a:prstGeom prst="rect">
            <a:avLst/>
          </a:prstGeom>
        </p:spPr>
      </p:pic>
      <p:pic>
        <p:nvPicPr>
          <p:cNvPr id="7" name="Picture 6" descr="20140217_18515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828800"/>
            <a:ext cx="3200400" cy="18297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" y="228600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99"/>
                </a:solidFill>
              </a:rPr>
              <a:t>MECHANICAL STRUCTURE PROCESS</a:t>
            </a:r>
            <a:endParaRPr lang="en-US" dirty="0">
              <a:solidFill>
                <a:srgbClr val="33339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9906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Sheet cutting as per the</a:t>
            </a:r>
          </a:p>
          <a:p>
            <a:pPr algn="ctr"/>
            <a:r>
              <a:rPr lang="en-US" sz="2400" dirty="0" smtClean="0"/>
              <a:t>proposed system.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0600" y="9906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Assembling as per the</a:t>
            </a:r>
          </a:p>
          <a:p>
            <a:pPr algn="ctr"/>
            <a:r>
              <a:rPr lang="en-US" sz="2400" dirty="0" smtClean="0"/>
              <a:t>proposed system. </a:t>
            </a:r>
            <a:endParaRPr lang="en-US" sz="2400" dirty="0"/>
          </a:p>
        </p:txBody>
      </p:sp>
      <p:pic>
        <p:nvPicPr>
          <p:cNvPr id="14" name="Picture 13" descr="20140217_18472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4191000"/>
            <a:ext cx="3276600" cy="1843088"/>
          </a:xfrm>
          <a:prstGeom prst="rect">
            <a:avLst/>
          </a:prstGeom>
        </p:spPr>
      </p:pic>
      <p:pic>
        <p:nvPicPr>
          <p:cNvPr id="16" name="Picture 15" descr="20140218_1634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5486400" y="40386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67980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40218_1634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143000"/>
            <a:ext cx="1978429" cy="3886200"/>
          </a:xfrm>
          <a:prstGeom prst="rect">
            <a:avLst/>
          </a:prstGeom>
        </p:spPr>
      </p:pic>
      <p:pic>
        <p:nvPicPr>
          <p:cNvPr id="11" name="Picture 10" descr="20140218_20084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1143000"/>
            <a:ext cx="2261062" cy="3886200"/>
          </a:xfrm>
          <a:prstGeom prst="rect">
            <a:avLst/>
          </a:prstGeom>
        </p:spPr>
      </p:pic>
      <p:pic>
        <p:nvPicPr>
          <p:cNvPr id="13" name="Picture 12" descr="20140218_20122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8400" y="1143000"/>
            <a:ext cx="2362200" cy="3886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3400" y="53340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Assembled part.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 bwMode="auto">
          <a:xfrm>
            <a:off x="7391400" y="6019800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25714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2286000" y="3124200"/>
            <a:ext cx="9144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2976" y="3429000"/>
            <a:ext cx="6781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 smtClean="0">
              <a:solidFill>
                <a:srgbClr val="C00000"/>
              </a:solidFill>
              <a:latin typeface="Calibri" pitchFamily="34" charset="0"/>
            </a:endParaRP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Hardware Design &amp; Interfacing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by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Akash Srivastava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pratham-log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6" y="1214422"/>
            <a:ext cx="242889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3135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7554" y="214290"/>
            <a:ext cx="278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Index</a:t>
            </a:r>
            <a:endParaRPr lang="en-IN" dirty="0"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1000108"/>
            <a:ext cx="7358114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smtClean="0">
                <a:latin typeface="Calibri" pitchFamily="34" charset="0"/>
              </a:rPr>
              <a:t>Components to be discussed are as follows:-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Calibri" pitchFamily="34" charset="0"/>
              </a:rPr>
              <a:t>Raspberry Pi(Master Control Unit)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Calibri" pitchFamily="34" charset="0"/>
              </a:rPr>
              <a:t>Arm Processor(Slave Unit 1)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Calibri" pitchFamily="34" charset="0"/>
              </a:rPr>
              <a:t>Atmega 328(Slave Unit 2)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Calibri" pitchFamily="34" charset="0"/>
              </a:rPr>
              <a:t>Sonar Sensor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Calibri" pitchFamily="34" charset="0"/>
              </a:rPr>
              <a:t>IMU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Calibri" pitchFamily="34" charset="0"/>
              </a:rPr>
              <a:t>RFID Reader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Calibri" pitchFamily="34" charset="0"/>
              </a:rPr>
              <a:t>Motor Driver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Calibri" pitchFamily="34" charset="0"/>
              </a:rPr>
              <a:t>RF Module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latin typeface="Calibri" pitchFamily="34" charset="0"/>
              </a:rPr>
              <a:t>Other components</a:t>
            </a:r>
          </a:p>
          <a:p>
            <a:endParaRPr lang="en-IN" dirty="0" smtClean="0">
              <a:latin typeface="Calibri" pitchFamily="34" charset="0"/>
            </a:endParaRPr>
          </a:p>
          <a:p>
            <a:endParaRPr lang="en-IN" dirty="0" smtClean="0">
              <a:latin typeface="Calibri" pitchFamily="34" charset="0"/>
            </a:endParaRPr>
          </a:p>
          <a:p>
            <a:endParaRPr lang="en-IN" dirty="0" smtClean="0">
              <a:latin typeface="Calibri" pitchFamily="34" charset="0"/>
            </a:endParaRPr>
          </a:p>
          <a:p>
            <a:endParaRPr lang="en-IN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29911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625" y="1484784"/>
            <a:ext cx="8385175" cy="5059450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Welcome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and guide various guests and visitors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will work in Two modes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a-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Autonomous Mode: In this mode the bot movement</a:t>
            </a:r>
          </a:p>
          <a:p>
            <a:pPr marL="0" lv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is according to the pre-defined path and instructions.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User Mode: In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this mode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bot movement is controlled 	                 by remote user.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301625" y="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Proposed System</a:t>
            </a:r>
            <a:endParaRPr lang="en-US" sz="33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03704"/>
      </p:ext>
    </p:extLst>
  </p:cSld>
  <p:clrMapOvr>
    <a:masterClrMapping/>
  </p:clrMapOvr>
  <p:transition xmlns:p14="http://schemas.microsoft.com/office/powerpoint/2010/main" spd="slow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aspberry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2" y="1714488"/>
            <a:ext cx="5000628" cy="44291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1143000"/>
            <a:ext cx="7696200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Raspberry Pi is our main master control unit  of the Robot “Pratham”.</a:t>
            </a:r>
          </a:p>
          <a:p>
            <a:r>
              <a:rPr lang="en-US" dirty="0" smtClean="0">
                <a:latin typeface="Calibri" pitchFamily="34" charset="0"/>
              </a:rPr>
              <a:t>Specifications:-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latin typeface="Calibri" pitchFamily="34" charset="0"/>
              </a:rPr>
              <a:t>Operating system</a:t>
            </a:r>
            <a:r>
              <a:rPr lang="en-US" sz="1800" dirty="0" smtClean="0">
                <a:latin typeface="Calibri" pitchFamily="34" charset="0"/>
              </a:rPr>
              <a:t>-Linux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latin typeface="Calibri" pitchFamily="34" charset="0"/>
              </a:rPr>
              <a:t>Memory</a:t>
            </a:r>
            <a:r>
              <a:rPr lang="en-US" sz="1800" dirty="0" smtClean="0">
                <a:latin typeface="Calibri" pitchFamily="34" charset="0"/>
              </a:rPr>
              <a:t>- 512MB SDRAM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latin typeface="Calibri" pitchFamily="34" charset="0"/>
              </a:rPr>
              <a:t>CPU</a:t>
            </a:r>
            <a:r>
              <a:rPr lang="en-US" sz="1800" dirty="0" smtClean="0">
                <a:latin typeface="Calibri" pitchFamily="34" charset="0"/>
              </a:rPr>
              <a:t>- 700 MHz Low Power ARM1176JZ-F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latin typeface="Calibri" pitchFamily="34" charset="0"/>
              </a:rPr>
              <a:t>Video Output-</a:t>
            </a:r>
            <a:r>
              <a:rPr lang="en-US" sz="1800" dirty="0" smtClean="0">
                <a:latin typeface="Calibri" pitchFamily="34" charset="0"/>
              </a:rPr>
              <a:t> HDMI ,Composite RCA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latin typeface="Calibri" pitchFamily="34" charset="0"/>
              </a:rPr>
              <a:t>Dimensions-</a:t>
            </a:r>
            <a:r>
              <a:rPr lang="en-US" sz="1800" dirty="0" smtClean="0">
                <a:latin typeface="Calibri" pitchFamily="34" charset="0"/>
              </a:rPr>
              <a:t> 8.6cm x 5.4cm x 1.7cm 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latin typeface="Calibri" pitchFamily="34" charset="0"/>
              </a:rPr>
              <a:t>Onboard Storage-</a:t>
            </a:r>
            <a:r>
              <a:rPr lang="en-US" sz="1800" dirty="0" smtClean="0">
                <a:latin typeface="Calibri" pitchFamily="34" charset="0"/>
              </a:rPr>
              <a:t> SD, MMC, SDIO card slot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>
                <a:latin typeface="Calibri" pitchFamily="34" charset="0"/>
              </a:rPr>
              <a:t>Ethernet-</a:t>
            </a:r>
            <a:r>
              <a:rPr lang="en-US" sz="1800" dirty="0" smtClean="0">
                <a:latin typeface="Calibri" pitchFamily="34" charset="0"/>
              </a:rPr>
              <a:t> onboard 10/100 Ethernet RJ45 jack</a:t>
            </a:r>
          </a:p>
          <a:p>
            <a:endParaRPr lang="en-US" sz="1600" dirty="0" smtClean="0">
              <a:latin typeface="Calibri" pitchFamily="34" charset="0"/>
            </a:endParaRPr>
          </a:p>
          <a:p>
            <a:endParaRPr lang="en-US" sz="2000" dirty="0" smtClean="0">
              <a:latin typeface="Calibri" pitchFamily="34" charset="0"/>
            </a:endParaRPr>
          </a:p>
          <a:p>
            <a:endParaRPr lang="en-US" sz="2000" dirty="0">
              <a:latin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19400" y="152400"/>
            <a:ext cx="28504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Calibri" pitchFamily="34" charset="0"/>
              </a:rPr>
              <a:t>Raspberry Pi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500826" y="2071678"/>
            <a:ext cx="1000132" cy="3571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Audio Out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858148" y="3714752"/>
            <a:ext cx="1214414" cy="5000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Dual USB 2.0 Port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858148" y="4786322"/>
            <a:ext cx="1214414" cy="3571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400" b="1" dirty="0" smtClean="0">
                <a:latin typeface="Calibri" pitchFamily="34" charset="0"/>
              </a:rPr>
              <a:t>Ethernet Port</a:t>
            </a:r>
            <a:endParaRPr kumimoji="0" lang="en-I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000892" y="5286388"/>
            <a:ext cx="1071570" cy="3571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HDMI Out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429256" y="5643578"/>
            <a:ext cx="1357322" cy="5000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Broadcom  700Mhz</a:t>
            </a:r>
            <a:r>
              <a:rPr kumimoji="0" lang="en-IN" sz="13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 Chip</a:t>
            </a:r>
            <a:endParaRPr kumimoji="0" lang="en-IN" sz="13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43504" y="2143116"/>
            <a:ext cx="1214446" cy="3571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RCA Video Out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071934" y="2928934"/>
            <a:ext cx="785818" cy="4286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SD Card Slot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143372" y="5500702"/>
            <a:ext cx="1285884" cy="5000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300" b="1" dirty="0" smtClean="0">
                <a:latin typeface="Calibri" pitchFamily="34" charset="0"/>
              </a:rPr>
              <a:t>Micro USB Power Port</a:t>
            </a:r>
            <a:endParaRPr kumimoji="0" lang="en-IN" sz="13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747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4429123" y="2071677"/>
            <a:ext cx="4429158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1142984"/>
            <a:ext cx="5000660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Specifications:-</a:t>
            </a:r>
          </a:p>
          <a:p>
            <a:endParaRPr lang="en-US" sz="1800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 smtClean="0">
                <a:latin typeface="Calibri" pitchFamily="34" charset="0"/>
              </a:rPr>
              <a:t>Dimensions: 94.08x54.48 mm2 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itchFamily="34" charset="0"/>
              </a:rPr>
              <a:t>•Two layer PCB (FR-4 material) 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itchFamily="34" charset="0"/>
              </a:rPr>
              <a:t>•Power: USB powered or can be powered                        through the DC jack, 5-7.5V input 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itchFamily="34" charset="0"/>
              </a:rPr>
              <a:t>•Reset switch 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itchFamily="34" charset="0"/>
              </a:rPr>
              <a:t>•Work at 100Mhz Frequency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itchFamily="34" charset="0"/>
              </a:rPr>
              <a:t>•32Khz crystal for RTC 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itchFamily="34" charset="0"/>
              </a:rPr>
              <a:t>•On board 258kb I2C EERPOM 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itchFamily="34" charset="0"/>
              </a:rPr>
              <a:t>•Extension headers for all microcontroller pins 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itchFamily="34" charset="0"/>
              </a:rPr>
              <a:t>•USB B-type connector for powering the board 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itchFamily="34" charset="0"/>
              </a:rPr>
              <a:t>•20pin - JTAG connector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28860" y="214290"/>
            <a:ext cx="3630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Slave 1(ARM Processor)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0100" y="6165502"/>
            <a:ext cx="735811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hlinkClick r:id="rId3" action="ppaction://hlinksldjump"/>
              </a:rPr>
              <a:t>Interfacing Of Pi With Arm Processor</a:t>
            </a:r>
            <a:endParaRPr lang="en-IN" sz="1800" dirty="0" smtClean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5400000" flipH="1" flipV="1">
            <a:off x="6500826" y="1500174"/>
            <a:ext cx="71438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6858016" y="1142984"/>
            <a:ext cx="500066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5643570" y="4286256"/>
            <a:ext cx="91440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3074" idx="1"/>
          </p:cNvCxnSpPr>
          <p:nvPr/>
        </p:nvCxnSpPr>
        <p:spPr bwMode="auto">
          <a:xfrm rot="5400000">
            <a:off x="6429388" y="6429396"/>
            <a:ext cx="42862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6643702" y="6643710"/>
            <a:ext cx="1000132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6643702" y="4357694"/>
            <a:ext cx="18573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rot="5400000">
            <a:off x="8179619" y="4679165"/>
            <a:ext cx="642942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429520" y="1071546"/>
            <a:ext cx="171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Calibri" pitchFamily="34" charset="0"/>
              </a:rPr>
              <a:t>Power Supply</a:t>
            </a:r>
            <a:endParaRPr lang="en-IN" sz="1600" dirty="0">
              <a:latin typeface="Calibri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7786710" y="2714620"/>
            <a:ext cx="500066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7929586" y="2786058"/>
            <a:ext cx="171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latin typeface="Calibri" pitchFamily="34" charset="0"/>
              </a:rPr>
              <a:t>Reset switch</a:t>
            </a:r>
            <a:endParaRPr lang="en-IN" sz="1600" dirty="0">
              <a:latin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01024" y="5072074"/>
            <a:ext cx="10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Calibri" pitchFamily="34" charset="0"/>
              </a:rPr>
              <a:t>ARM Processor</a:t>
            </a:r>
            <a:endParaRPr lang="en-IN" sz="1400" dirty="0">
              <a:latin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08083" y="6286520"/>
            <a:ext cx="307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Calibri" pitchFamily="34" charset="0"/>
              </a:rPr>
              <a:t>GPIO Pins</a:t>
            </a:r>
            <a:endParaRPr lang="en-IN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53189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71736" y="142852"/>
            <a:ext cx="3326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Slave 2(</a:t>
            </a:r>
            <a:r>
              <a:rPr lang="en-US" dirty="0" err="1" smtClean="0">
                <a:latin typeface="Calibri" pitchFamily="34" charset="0"/>
              </a:rPr>
              <a:t>Atmega</a:t>
            </a:r>
            <a:r>
              <a:rPr lang="en-US" dirty="0" smtClean="0">
                <a:latin typeface="Calibri" pitchFamily="34" charset="0"/>
              </a:rPr>
              <a:t> 328 )</a:t>
            </a:r>
          </a:p>
        </p:txBody>
      </p:sp>
      <p:pic>
        <p:nvPicPr>
          <p:cNvPr id="3" name="Picture 2" descr="atmega8_pinout_lr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94" y="1371600"/>
            <a:ext cx="3071834" cy="47006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7158" y="1357298"/>
            <a:ext cx="521497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Calibri" pitchFamily="34" charset="0"/>
              </a:rPr>
              <a:t>Specifications:-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 Six PWM Channels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 6-channel 10-bit ADC in PDIP Package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 Programmable Serial USART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Calibri" pitchFamily="34" charset="0"/>
              </a:rPr>
              <a:t> 32 x 8 General Purpose Working Registers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</a:rPr>
              <a:t>Operating Voltage:– 1.8 - 5.5V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Calibri" pitchFamily="34" charset="0"/>
              </a:rPr>
              <a:t>Two 8-bit Timer/Counters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Calibri" pitchFamily="34" charset="0"/>
              </a:rPr>
              <a:t>– One 16-bit Timer/Counters</a:t>
            </a:r>
            <a:endParaRPr lang="en-US" sz="2000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3702" y="1643050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Calibri" pitchFamily="34" charset="0"/>
              </a:rPr>
              <a:t>Atmega 328</a:t>
            </a:r>
            <a:endParaRPr lang="en-IN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702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55613"/>
            <a:ext cx="8429684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IN" sz="1800" dirty="0" smtClean="0">
                <a:latin typeface="Calibri" pitchFamily="34" charset="0"/>
              </a:rPr>
              <a:t>It can detect objects from 0 inches out to 254 inches with 1 inch resolution. </a:t>
            </a:r>
          </a:p>
          <a:p>
            <a:pPr>
              <a:buFont typeface="Wingdings" pitchFamily="2" charset="2"/>
              <a:buChar char="§"/>
            </a:pPr>
            <a:r>
              <a:rPr lang="en-IN" sz="1800" dirty="0" smtClean="0">
                <a:latin typeface="Calibri" pitchFamily="34" charset="0"/>
              </a:rPr>
              <a:t>The interface output formats includes :-</a:t>
            </a:r>
          </a:p>
          <a:p>
            <a:pPr marL="342900" indent="-342900">
              <a:buFont typeface="+mj-lt"/>
              <a:buAutoNum type="alphaLcParenR"/>
            </a:pPr>
            <a:r>
              <a:rPr lang="en-IN" sz="1800" dirty="0" smtClean="0">
                <a:latin typeface="Calibri" pitchFamily="34" charset="0"/>
              </a:rPr>
              <a:t> Pulse width output</a:t>
            </a:r>
          </a:p>
          <a:p>
            <a:pPr marL="342900" indent="-342900">
              <a:buFont typeface="+mj-lt"/>
              <a:buAutoNum type="alphaLcParenR"/>
            </a:pPr>
            <a:r>
              <a:rPr lang="en-IN" sz="1800" dirty="0" smtClean="0">
                <a:latin typeface="Calibri" pitchFamily="34" charset="0"/>
              </a:rPr>
              <a:t>Analog voltage output</a:t>
            </a:r>
          </a:p>
          <a:p>
            <a:pPr marL="342900" indent="-342900">
              <a:buFont typeface="+mj-lt"/>
              <a:buAutoNum type="alphaLcParenR"/>
            </a:pPr>
            <a:r>
              <a:rPr lang="en-IN" sz="1800" dirty="0" smtClean="0">
                <a:latin typeface="Calibri" pitchFamily="34" charset="0"/>
              </a:rPr>
              <a:t> Serial digital output</a:t>
            </a:r>
          </a:p>
          <a:p>
            <a:r>
              <a:rPr lang="en-IN" sz="2000" b="1" dirty="0" smtClean="0">
                <a:latin typeface="Calibri" pitchFamily="34" charset="0"/>
              </a:rPr>
              <a:t>Specifications:-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u="sng" dirty="0" smtClean="0">
                <a:latin typeface="Calibri" pitchFamily="34" charset="0"/>
              </a:rPr>
              <a:t>2.5v-5.5v supply with 2mA</a:t>
            </a:r>
            <a:r>
              <a:rPr lang="en-IN" sz="1800" dirty="0" smtClean="0">
                <a:latin typeface="Calibri" pitchFamily="34" charset="0"/>
              </a:rPr>
              <a:t> Current draw.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Readings can occur up to every 50mS (20-Hz rate).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Objects detection includes zero range objects.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Serial,0 to Vcc,9600Baud.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Analog ,( Vcc /512)/inch.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Pulse width,(147uS/inch).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Sensor operates at 42KHz.</a:t>
            </a:r>
          </a:p>
          <a:p>
            <a:pPr>
              <a:lnSpc>
                <a:spcPct val="150000"/>
              </a:lnSpc>
            </a:pPr>
            <a:r>
              <a:rPr lang="en-IN" sz="1800" dirty="0" smtClean="0">
                <a:latin typeface="Calibri" pitchFamily="34" charset="0"/>
              </a:rPr>
              <a:t>Here we used</a:t>
            </a:r>
            <a:r>
              <a:rPr lang="en-IN" sz="1800" b="1" dirty="0" smtClean="0">
                <a:latin typeface="Calibri" pitchFamily="34" charset="0"/>
              </a:rPr>
              <a:t> Bumper</a:t>
            </a:r>
            <a:r>
              <a:rPr lang="en-IN" sz="1800" dirty="0" smtClean="0">
                <a:latin typeface="Calibri" pitchFamily="34" charset="0"/>
              </a:rPr>
              <a:t>, if robot get out of control </a:t>
            </a:r>
          </a:p>
          <a:p>
            <a:pPr>
              <a:lnSpc>
                <a:spcPct val="150000"/>
              </a:lnSpc>
            </a:pPr>
            <a:r>
              <a:rPr lang="en-IN" sz="1800" dirty="0" smtClean="0">
                <a:latin typeface="Calibri" pitchFamily="34" charset="0"/>
              </a:rPr>
              <a:t>and strike to some obstracle then it automatically get switch off.</a:t>
            </a:r>
            <a:r>
              <a:rPr lang="en-IN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</a:rPr>
              <a:t>		</a:t>
            </a:r>
            <a:endParaRPr lang="en-IN" sz="1800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lang="en-IN" sz="1800" dirty="0" smtClean="0">
              <a:latin typeface="Calibri" pitchFamily="34" charset="0"/>
            </a:endParaRPr>
          </a:p>
          <a:p>
            <a:endParaRPr lang="en-IN" sz="1800" dirty="0"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lum bright="11000" contrast="5000"/>
          </a:blip>
          <a:srcRect/>
          <a:stretch>
            <a:fillRect/>
          </a:stretch>
        </p:blipFill>
        <p:spPr bwMode="auto">
          <a:xfrm>
            <a:off x="6072198" y="1746061"/>
            <a:ext cx="2643206" cy="239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71636" y="142852"/>
            <a:ext cx="5286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latin typeface="Calibri" pitchFamily="34" charset="0"/>
              </a:rPr>
              <a:t>Sonar Sensor(EZ1)</a:t>
            </a:r>
            <a:endParaRPr lang="en-IN" sz="3200" b="1" dirty="0">
              <a:latin typeface="Calibri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14800"/>
            <a:ext cx="2147918" cy="16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24400" y="4648200"/>
            <a:ext cx="21431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331640" y="6457890"/>
            <a:ext cx="6048672" cy="400110"/>
          </a:xfrm>
          <a:prstGeom prst="rect">
            <a:avLst/>
          </a:prstGeom>
          <a:noFill/>
          <a:ln>
            <a:solidFill>
              <a:srgbClr val="BBE0E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hlinkClick r:id="rId4" action="ppaction://hlinksldjump"/>
              </a:rPr>
              <a:t>Interfacinag of Sonar With Arm Processor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481371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3143248"/>
            <a:ext cx="3530613" cy="300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0" y="6583704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7356" y="214290"/>
            <a:ext cx="514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IMU(Inertial measurement unit)</a:t>
            </a:r>
            <a:endParaRPr lang="en-IN" dirty="0"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596" y="1071547"/>
            <a:ext cx="842968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1800" dirty="0" smtClean="0">
                <a:latin typeface="Calibri" pitchFamily="34" charset="0"/>
              </a:rPr>
              <a:t>This IMU basically consist of 3 devices i.e. Accelerometer ,Gyroscope &amp; compass. For construction of robot ,we use only compass from this IMU.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1800" dirty="0" smtClean="0">
                <a:latin typeface="Calibri" pitchFamily="34" charset="0"/>
              </a:rPr>
              <a:t>For future Scope we will use accelerometer and gyroscope for movement of robot in incline plane.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1800" dirty="0" smtClean="0">
                <a:latin typeface="Calibri" pitchFamily="34" charset="0"/>
              </a:rPr>
              <a:t>It’s applications are for low cost compassing and </a:t>
            </a:r>
          </a:p>
          <a:p>
            <a:pPr>
              <a:lnSpc>
                <a:spcPct val="150000"/>
              </a:lnSpc>
            </a:pPr>
            <a:r>
              <a:rPr lang="en-IN" sz="1800" dirty="0" smtClean="0">
                <a:latin typeface="Calibri" pitchFamily="34" charset="0"/>
              </a:rPr>
              <a:t>magnetrometry.</a:t>
            </a:r>
          </a:p>
          <a:p>
            <a:pPr>
              <a:lnSpc>
                <a:spcPct val="150000"/>
              </a:lnSpc>
            </a:pPr>
            <a:endParaRPr lang="en-IN" sz="1800" b="1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IN" sz="1800" b="1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IN" sz="1800" dirty="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2264" y="5786454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Calibri" pitchFamily="34" charset="0"/>
              </a:rPr>
              <a:t>HMC5883</a:t>
            </a:r>
            <a:endParaRPr lang="en-IN" sz="18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720" y="3643314"/>
            <a:ext cx="4714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>
                <a:latin typeface="Calibri" pitchFamily="34" charset="0"/>
              </a:rPr>
              <a:t>Specification:-</a:t>
            </a:r>
            <a:endParaRPr lang="en-IN" sz="1800" dirty="0" smtClean="0">
              <a:latin typeface="Calibri" pitchFamily="34" charset="0"/>
            </a:endParaRPr>
          </a:p>
          <a:p>
            <a:pPr marL="720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 12-bit ADC that enables 1° to 2° compass                                                                                                                                                                heading accuracy.</a:t>
            </a:r>
          </a:p>
          <a:p>
            <a:pPr marL="720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Low voltage Operations(1.6 to 3.3v).</a:t>
            </a:r>
          </a:p>
          <a:p>
            <a:pPr marL="720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I2C Digital Interface.</a:t>
            </a:r>
          </a:p>
          <a:p>
            <a:pPr marL="720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Fast 116 Hz Maximum Output Rate.</a:t>
            </a:r>
          </a:p>
          <a:p>
            <a:pPr marL="72000">
              <a:lnSpc>
                <a:spcPct val="150000"/>
              </a:lnSpc>
            </a:pPr>
            <a:endParaRPr lang="en-IN" sz="1800" dirty="0" smtClean="0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14546" y="6357958"/>
            <a:ext cx="4572000" cy="4847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hlinkClick r:id="rId3" action="ppaction://hlinksldjump"/>
              </a:rPr>
              <a:t>Interfacing of compass with Arm Processor</a:t>
            </a:r>
            <a:endParaRPr lang="en-IN" sz="1800" dirty="0" smtClean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74611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6050" y="285728"/>
            <a:ext cx="335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RFID module</a:t>
            </a:r>
            <a:endParaRPr lang="en-IN" dirty="0">
              <a:latin typeface="Calibri" pitchFamily="34" charset="0"/>
            </a:endParaRPr>
          </a:p>
        </p:txBody>
      </p:sp>
      <p:pic>
        <p:nvPicPr>
          <p:cNvPr id="4" name="Picture 3" descr="em-18_rfid_module-900x9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7884" y="1071546"/>
            <a:ext cx="3000372" cy="3000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83704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1472" y="92867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 smtClean="0"/>
          </a:p>
          <a:p>
            <a:r>
              <a:rPr lang="en-IN" dirty="0" smtClean="0"/>
              <a:t> </a:t>
            </a:r>
            <a:r>
              <a:rPr lang="en-IN" dirty="0" smtClean="0">
                <a:latin typeface="Calibri" pitchFamily="34" charset="0"/>
              </a:rPr>
              <a:t>EM-18 RFID Reader </a:t>
            </a:r>
            <a:endParaRPr lang="en-IN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2071678"/>
            <a:ext cx="514353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smtClean="0">
                <a:latin typeface="Calibri" pitchFamily="34" charset="0"/>
              </a:rPr>
              <a:t>Specifications:-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b="1" dirty="0" smtClean="0">
                <a:latin typeface="Calibri" pitchFamily="34" charset="0"/>
              </a:rPr>
              <a:t>RF Transmit Frequency- </a:t>
            </a:r>
            <a:r>
              <a:rPr lang="en-IN" sz="1800" dirty="0" smtClean="0">
                <a:latin typeface="Calibri" pitchFamily="34" charset="0"/>
              </a:rPr>
              <a:t>125kHz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b="1" dirty="0" smtClean="0">
                <a:latin typeface="Calibri" pitchFamily="34" charset="0"/>
              </a:rPr>
              <a:t>Power Supply- </a:t>
            </a:r>
            <a:r>
              <a:rPr lang="en-IN" sz="1800" dirty="0" smtClean="0">
                <a:latin typeface="Calibri" pitchFamily="34" charset="0"/>
              </a:rPr>
              <a:t>4.6V - 5.5VDC ± 10% regulated 	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b="1" dirty="0" smtClean="0">
                <a:latin typeface="Calibri" pitchFamily="34" charset="0"/>
              </a:rPr>
              <a:t>Current Consumption-</a:t>
            </a:r>
            <a:r>
              <a:rPr lang="en-IN" sz="1800" dirty="0" smtClean="0">
                <a:latin typeface="Calibri" pitchFamily="34" charset="0"/>
              </a:rPr>
              <a:t> 50 mA &lt; 10mA at power down mode. 	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b="1" dirty="0" smtClean="0">
                <a:latin typeface="Calibri" pitchFamily="34" charset="0"/>
              </a:rPr>
              <a:t>Reading distance -</a:t>
            </a:r>
            <a:r>
              <a:rPr lang="en-IN" sz="1800" dirty="0" smtClean="0">
                <a:latin typeface="Calibri" pitchFamily="34" charset="0"/>
              </a:rPr>
              <a:t> Up to 100mm, depending on tag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b="1" dirty="0" smtClean="0">
                <a:latin typeface="Calibri" pitchFamily="34" charset="0"/>
              </a:rPr>
              <a:t>Communications Protocol -</a:t>
            </a:r>
            <a:r>
              <a:rPr lang="en-IN" sz="1800" dirty="0" smtClean="0">
                <a:latin typeface="Calibri" pitchFamily="34" charset="0"/>
              </a:rPr>
              <a:t> Specific ASCII </a:t>
            </a:r>
            <a:endParaRPr lang="en-IN" sz="1800" b="1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b="1" dirty="0" smtClean="0">
                <a:latin typeface="Calibri" pitchFamily="34" charset="0"/>
              </a:rPr>
              <a:t>Antenna -</a:t>
            </a:r>
            <a:r>
              <a:rPr lang="en-IN" sz="1800" dirty="0" smtClean="0">
                <a:latin typeface="Calibri" pitchFamily="34" charset="0"/>
              </a:rPr>
              <a:t> Integrated 	</a:t>
            </a:r>
          </a:p>
          <a:p>
            <a:pPr>
              <a:buFont typeface="Arial" pitchFamily="34" charset="0"/>
              <a:buChar char="•"/>
            </a:pPr>
            <a:endParaRPr lang="en-IN" b="1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lang="en-IN" dirty="0">
              <a:latin typeface="Calibri" pitchFamily="34" charset="0"/>
            </a:endParaRPr>
          </a:p>
        </p:txBody>
      </p:sp>
      <p:pic>
        <p:nvPicPr>
          <p:cNvPr id="9" name="Picture 8" descr="downlo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1248">
            <a:off x="6481080" y="4283919"/>
            <a:ext cx="2261010" cy="1505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1538" y="6215082"/>
            <a:ext cx="557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accent6"/>
                </a:solidFill>
                <a:latin typeface="Calibri" pitchFamily="34" charset="0"/>
                <a:hlinkClick r:id="rId4" action="ppaction://hlinksldjump"/>
              </a:rPr>
              <a:t>Interfacing RFID reader with Atmega328 </a:t>
            </a:r>
            <a:endParaRPr lang="en-IN" sz="1800" dirty="0">
              <a:solidFill>
                <a:schemeClr val="accent6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87545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6050" y="214290"/>
            <a:ext cx="264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Motor Driver</a:t>
            </a:r>
            <a:endParaRPr lang="en-IN" dirty="0">
              <a:latin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20" y="1000108"/>
            <a:ext cx="8501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1800" dirty="0" smtClean="0">
                <a:latin typeface="Calibri" pitchFamily="34" charset="0"/>
              </a:rPr>
              <a:t>The VNH3ASP30-E is a full-bridge motor driver.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1800" dirty="0" smtClean="0">
                <a:latin typeface="Calibri" pitchFamily="34" charset="0"/>
              </a:rPr>
              <a:t>It intended for a wide range of automotive applications. </a:t>
            </a:r>
          </a:p>
          <a:p>
            <a:endParaRPr lang="en-IN" sz="1800" dirty="0" smtClean="0"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83704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2071678"/>
            <a:ext cx="478634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 smtClean="0">
                <a:latin typeface="Calibri" pitchFamily="34" charset="0"/>
              </a:rPr>
              <a:t>Specifications:-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5V logic level compatible inputs.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PWM operation up to 20 kHz.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Iout=30A,Vout=41v.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Cross-conduction protection.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Under voltage and overvoltage shutdown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Very low standby power consumption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Thermal shut down</a:t>
            </a:r>
          </a:p>
          <a:p>
            <a:pPr>
              <a:buFont typeface="Arial" pitchFamily="34" charset="0"/>
              <a:buChar char="•"/>
            </a:pPr>
            <a:endParaRPr lang="en-IN" sz="1800" dirty="0" smtClean="0"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414" y="6396335"/>
            <a:ext cx="5429288" cy="4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hlinkClick r:id="rId2" action="ppaction://hlinksldjump"/>
              </a:rPr>
              <a:t>Interfacing Of Motor Driver with Arm Processor</a:t>
            </a:r>
            <a:endParaRPr lang="en-IN" sz="1600" dirty="0" smtClean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2428868"/>
            <a:ext cx="207645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6540063" y="3907041"/>
            <a:ext cx="1603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 smtClean="0">
                <a:latin typeface="Calibri" pitchFamily="34" charset="0"/>
              </a:rPr>
              <a:t>MultiPowerSO-30™</a:t>
            </a:r>
            <a:endParaRPr lang="en-IN" sz="1400" dirty="0">
              <a:latin typeface="Calibri" pitchFamily="34" charset="0"/>
            </a:endParaRPr>
          </a:p>
        </p:txBody>
      </p:sp>
      <p:pic>
        <p:nvPicPr>
          <p:cNvPr id="11" name="Picture 10" descr="motor driv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0694" y="4286256"/>
            <a:ext cx="3307362" cy="22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6072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83704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rf modu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60" y="2285992"/>
            <a:ext cx="3381340" cy="2428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3042" y="0"/>
            <a:ext cx="4929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Calibri" pitchFamily="34" charset="0"/>
              </a:rPr>
              <a:t>RF Module</a:t>
            </a:r>
            <a:endParaRPr lang="en-IN" dirty="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282" y="1571612"/>
            <a:ext cx="61436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 smtClean="0">
                <a:latin typeface="Calibri" pitchFamily="34" charset="0"/>
              </a:rPr>
              <a:t>Features :-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Working Voltage-min.-4.5v,max.-9v.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Range- 30 mtr.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UART baud rate (8 bit data, no parity, 1 stop bit) -                                                                                                          9600/4800/38400/19200 bps.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Automatic switching between TX and RX mode.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2.4 GHz band, no need to apply frequency usage license.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 Protocol translation is self controlled, easy to use.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 High sensitivity, reliable transmission range.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Standard UART interface, TTL(3-5V) logic level.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800" dirty="0" smtClean="0">
                <a:latin typeface="Calibri" pitchFamily="34" charset="0"/>
              </a:rPr>
              <a:t>Error checking(CRC) of data in built.</a:t>
            </a:r>
            <a:endParaRPr lang="en-IN" sz="18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1000108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latin typeface="Calibri" pitchFamily="34" charset="0"/>
              </a:rPr>
              <a:t>RF data modem working at 2.4 Ghz frequency in half duplex mode.</a:t>
            </a:r>
            <a:endParaRPr lang="en-IN" sz="1800" dirty="0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57958"/>
            <a:ext cx="8643966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  <a:hlinkClick r:id="rId3" action="ppaction://hlinksldjump"/>
              </a:rPr>
              <a:t>Interfacing Of Rf module with Arm Processor and Atmega8</a:t>
            </a:r>
            <a:endParaRPr lang="en-IN" sz="1800" dirty="0" smtClean="0">
              <a:solidFill>
                <a:schemeClr val="accent6">
                  <a:lumMod val="60000"/>
                  <a:lumOff val="40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043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607063"/>
            <a:ext cx="33432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latin typeface="Calibri" pitchFamily="34" charset="0"/>
              </a:rPr>
              <a:t>	TFT Screen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smtClean="0">
                <a:latin typeface="Calibri" pitchFamily="34" charset="0"/>
              </a:rPr>
              <a:t>Screen </a:t>
            </a:r>
            <a:r>
              <a:rPr lang="en-US" sz="1600" b="1" dirty="0">
                <a:latin typeface="Calibri" pitchFamily="34" charset="0"/>
              </a:rPr>
              <a:t>size</a:t>
            </a:r>
            <a:r>
              <a:rPr lang="en-US" sz="1600" dirty="0">
                <a:latin typeface="Calibri" pitchFamily="34" charset="0"/>
              </a:rPr>
              <a:t>: </a:t>
            </a:r>
            <a:r>
              <a:rPr lang="en-US" sz="1600" dirty="0" smtClean="0">
                <a:latin typeface="Calibri" pitchFamily="34" charset="0"/>
              </a:rPr>
              <a:t>7 </a:t>
            </a:r>
            <a:r>
              <a:rPr lang="en-US" sz="1600" dirty="0">
                <a:latin typeface="Calibri" pitchFamily="34" charset="0"/>
              </a:rPr>
              <a:t>inch TFT 16:9 screen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latin typeface="Calibri" pitchFamily="34" charset="0"/>
              </a:rPr>
              <a:t>Display component:</a:t>
            </a:r>
            <a:r>
              <a:rPr lang="en-US" sz="1600" dirty="0">
                <a:latin typeface="Calibri" pitchFamily="34" charset="0"/>
              </a:rPr>
              <a:t> Color TFT LCD display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latin typeface="Calibri" pitchFamily="34" charset="0"/>
              </a:rPr>
              <a:t>Resolution:</a:t>
            </a:r>
            <a:r>
              <a:rPr lang="en-US" sz="1600" dirty="0">
                <a:latin typeface="Calibri" pitchFamily="34" charset="0"/>
              </a:rPr>
              <a:t> 480W * RGB * 272H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smtClean="0">
                <a:latin typeface="Calibri" pitchFamily="34" charset="0"/>
              </a:rPr>
              <a:t>Power </a:t>
            </a:r>
            <a:r>
              <a:rPr lang="en-US" sz="1600" b="1" dirty="0">
                <a:latin typeface="Calibri" pitchFamily="34" charset="0"/>
              </a:rPr>
              <a:t>supply:</a:t>
            </a:r>
            <a:r>
              <a:rPr lang="en-US" sz="1600" dirty="0">
                <a:latin typeface="Calibri" pitchFamily="34" charset="0"/>
              </a:rPr>
              <a:t> DC 12V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latin typeface="Calibri" pitchFamily="34" charset="0"/>
              </a:rPr>
              <a:t>Rated power consumption:</a:t>
            </a:r>
            <a:r>
              <a:rPr lang="en-US" sz="1600" dirty="0">
                <a:latin typeface="Calibri" pitchFamily="34" charset="0"/>
              </a:rPr>
              <a:t> 3W (Max</a:t>
            </a:r>
            <a:r>
              <a:rPr lang="en-US" sz="1600" dirty="0" smtClean="0">
                <a:latin typeface="Calibri" pitchFamily="34" charset="0"/>
              </a:rPr>
              <a:t>)</a:t>
            </a:r>
            <a:endParaRPr lang="en-US" sz="1600" dirty="0">
              <a:latin typeface="Calibri" pitchFamily="34" charset="0"/>
            </a:endParaRPr>
          </a:p>
        </p:txBody>
      </p:sp>
      <p:pic>
        <p:nvPicPr>
          <p:cNvPr id="3" name="Picture 2" descr="tft_scre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2209800" cy="2209800"/>
          </a:xfrm>
          <a:prstGeom prst="rect">
            <a:avLst/>
          </a:prstGeom>
        </p:spPr>
      </p:pic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10192" y="1219200"/>
            <a:ext cx="2214283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8525" y="362269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latin typeface="Calibri" pitchFamily="34" charset="0"/>
              </a:rPr>
              <a:t>         Lead battery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Calibri" pitchFamily="34" charset="0"/>
              </a:rPr>
              <a:t>12v,7Ah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7290" y="228600"/>
            <a:ext cx="5348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99"/>
                </a:solidFill>
                <a:latin typeface="Calibri" pitchFamily="34" charset="0"/>
              </a:rPr>
              <a:t>Electronics Components</a:t>
            </a:r>
            <a:endParaRPr lang="en-US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ip_camer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990600"/>
            <a:ext cx="2095500" cy="23574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3657600"/>
            <a:ext cx="2209800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latin typeface="Calibri" pitchFamily="34" charset="0"/>
              </a:rPr>
              <a:t>IP Camera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Calibri" pitchFamily="34" charset="0"/>
              </a:rPr>
              <a:t>Web Protocol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Calibri" pitchFamily="34" charset="0"/>
              </a:rPr>
              <a:t>Lan Port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Calibri" pitchFamily="34" charset="0"/>
              </a:rPr>
              <a:t>Wi-Fi 802.11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Calibri" pitchFamily="34" charset="0"/>
              </a:rPr>
              <a:t>Power DC 5v</a:t>
            </a:r>
            <a:endParaRPr lang="en-US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0291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83704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3042" y="191136"/>
            <a:ext cx="6072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PCB Layout of Atmega 328</a:t>
            </a:r>
            <a:endParaRPr lang="en-IN" dirty="0">
              <a:latin typeface="Calibri" pitchFamily="34" charset="0"/>
            </a:endParaRPr>
          </a:p>
        </p:txBody>
      </p:sp>
      <p:pic>
        <p:nvPicPr>
          <p:cNvPr id="4" name="Picture 3" descr="pcb layout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7" y="1857364"/>
            <a:ext cx="4286247" cy="4196453"/>
          </a:xfrm>
          <a:prstGeom prst="rect">
            <a:avLst/>
          </a:prstGeom>
        </p:spPr>
      </p:pic>
      <p:pic>
        <p:nvPicPr>
          <p:cNvPr id="5" name="Picture 4" descr="pcb layout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02" y="1785926"/>
            <a:ext cx="4461816" cy="430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65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228600"/>
            <a:ext cx="2322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Main features</a:t>
            </a:r>
            <a:endParaRPr lang="en-IN" b="1" dirty="0"/>
          </a:p>
        </p:txBody>
      </p:sp>
      <p:sp>
        <p:nvSpPr>
          <p:cNvPr id="5" name="Rectangle 4"/>
          <p:cNvSpPr/>
          <p:nvPr/>
        </p:nvSpPr>
        <p:spPr>
          <a:xfrm>
            <a:off x="152400" y="1066800"/>
            <a:ext cx="8991600" cy="48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RFID interface</a:t>
            </a: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video/audio HDMI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display.</a:t>
            </a:r>
            <a:endParaRPr lang="en-IN" sz="2000" dirty="0">
              <a:latin typeface="Arial" pitchFamily="34" charset="0"/>
              <a:cs typeface="Arial" pitchFamily="34" charset="0"/>
            </a:endParaRP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Respond to visitors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questions</a:t>
            </a: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Web interface</a:t>
            </a:r>
            <a:endParaRPr lang="en-IN" sz="2000" dirty="0">
              <a:latin typeface="Arial" pitchFamily="34" charset="0"/>
              <a:cs typeface="Arial" pitchFamily="34" charset="0"/>
            </a:endParaRP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Zigbee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nodes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to identify location</a:t>
            </a: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Fully Interactive Robot</a:t>
            </a: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Robotic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Arm to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welcome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guest</a:t>
            </a: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API-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text to speech, internet services applicable.</a:t>
            </a:r>
            <a:endParaRPr lang="en-IN" sz="2000" dirty="0">
              <a:latin typeface="Arial" pitchFamily="34" charset="0"/>
              <a:cs typeface="Arial" pitchFamily="34" charset="0"/>
            </a:endParaRP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Path- Learning</a:t>
            </a:r>
            <a:endParaRPr lang="en-IN" sz="2000" dirty="0">
              <a:latin typeface="Arial" pitchFamily="34" charset="0"/>
              <a:cs typeface="Arial" pitchFamily="34" charset="0"/>
            </a:endParaRP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Flexible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system programmed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according to the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user</a:t>
            </a:r>
            <a:r>
              <a:rPr lang="en-US" dirty="0" smtClean="0"/>
              <a:t>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605639559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1736" y="214290"/>
            <a:ext cx="5072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Power budget</a:t>
            </a:r>
            <a:endParaRPr lang="en-IN" dirty="0">
              <a:latin typeface="Calibri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57225" y="1071546"/>
          <a:ext cx="7429551" cy="5562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00197"/>
                <a:gridCol w="3452837"/>
                <a:gridCol w="24765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S.</a:t>
                      </a:r>
                      <a:r>
                        <a:rPr lang="en-IN" sz="1600" baseline="0" dirty="0" smtClean="0">
                          <a:latin typeface="Calibri" pitchFamily="34" charset="0"/>
                        </a:rPr>
                        <a:t> NO.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Components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Voltage/Current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1.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>
                          <a:latin typeface="Calibri" pitchFamily="34" charset="0"/>
                        </a:rPr>
                        <a:t>ARM Processor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3.3V / 2A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2.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Atmega-8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5V / 50-100mA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3.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Atmega-328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>
                          <a:latin typeface="Calibri" pitchFamily="34" charset="0"/>
                        </a:rPr>
                        <a:t>5V / 50-100mA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4.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Motor Driver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12V &amp;5V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5.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Raspberry Pi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5V</a:t>
                      </a:r>
                      <a:r>
                        <a:rPr lang="en-IN" sz="1600" baseline="0" dirty="0" smtClean="0">
                          <a:latin typeface="Calibri" pitchFamily="34" charset="0"/>
                        </a:rPr>
                        <a:t> / 1A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6.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Encoder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5V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7.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Sonar Sensor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3.3V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8.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Compass Sensor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3.3V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9.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Bumper</a:t>
                      </a:r>
                      <a:r>
                        <a:rPr lang="en-IN" sz="1600" baseline="0" dirty="0" smtClean="0">
                          <a:latin typeface="Calibri" pitchFamily="34" charset="0"/>
                        </a:rPr>
                        <a:t> Sensor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3.3V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10.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20*4 LCD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3.3V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11.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TFT LCD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12V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12.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Camera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5V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13.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RFID Reader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5V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14.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Servo Motor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libri" pitchFamily="34" charset="0"/>
                        </a:rPr>
                        <a:t>5V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12196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pic>
        <p:nvPicPr>
          <p:cNvPr id="3" name="Picture 2" descr="akash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457" y="2412858"/>
            <a:ext cx="5105400" cy="2870485"/>
          </a:xfrm>
          <a:prstGeom prst="rect">
            <a:avLst/>
          </a:prstGeom>
        </p:spPr>
      </p:pic>
      <p:pic>
        <p:nvPicPr>
          <p:cNvPr id="5" name="Picture 4" descr="rfi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1162050"/>
            <a:ext cx="3530600" cy="2647950"/>
          </a:xfrm>
          <a:prstGeom prst="rect">
            <a:avLst/>
          </a:prstGeom>
        </p:spPr>
      </p:pic>
      <p:pic>
        <p:nvPicPr>
          <p:cNvPr id="6" name="Picture 5" descr="rf modem testing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4400" y="3962400"/>
            <a:ext cx="3505200" cy="213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2286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RFID and Zigbee Data Evaluation</a:t>
            </a:r>
            <a:endParaRPr lang="en-US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8" name="Right Arrow 7">
            <a:hlinkClick r:id="rId5" action="ppaction://hlinksldjump"/>
          </p:cNvPr>
          <p:cNvSpPr/>
          <p:nvPr/>
        </p:nvSpPr>
        <p:spPr bwMode="auto">
          <a:xfrm>
            <a:off x="7632192" y="6297168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7947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 descr="lpc1768_pin_function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8686800" cy="5867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9600" y="22860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Calibri" pitchFamily="34" charset="0"/>
              </a:rPr>
              <a:t>GPIO of ARM Processor</a:t>
            </a:r>
            <a:endParaRPr lang="en-IN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7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rm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295400"/>
            <a:ext cx="2971800" cy="5486400"/>
          </a:xfrm>
          <a:prstGeom prst="rect">
            <a:avLst/>
          </a:prstGeom>
        </p:spPr>
      </p:pic>
      <p:pic>
        <p:nvPicPr>
          <p:cNvPr id="4" name="Picture 3" descr="rpi-pin-style-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82846" y="1417354"/>
            <a:ext cx="5318692" cy="48005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4114800" y="2895600"/>
            <a:ext cx="11430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 rot="5400000">
            <a:off x="4800203" y="2438003"/>
            <a:ext cx="914400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5257800" y="1981200"/>
            <a:ext cx="6096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>
            <a:off x="4114800" y="3200400"/>
            <a:ext cx="13716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 rot="5400000" flipH="1" flipV="1">
            <a:off x="4837906" y="2552700"/>
            <a:ext cx="1296194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auto">
          <a:xfrm>
            <a:off x="5486400" y="1905000"/>
            <a:ext cx="3810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4800" y="22860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Interfacing of Raspberry Pie With ARM Processor</a:t>
            </a:r>
            <a:endParaRPr lang="en-IN" dirty="0">
              <a:latin typeface="Calibri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1600200" y="3886200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4000" y="33528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Calibri" pitchFamily="34" charset="0"/>
              </a:rPr>
              <a:t>GPIO Pins</a:t>
            </a:r>
            <a:endParaRPr lang="en-IN" sz="1400" dirty="0">
              <a:latin typeface="Calibri" pitchFamily="34" charset="0"/>
            </a:endParaRPr>
          </a:p>
        </p:txBody>
      </p:sp>
      <p:sp>
        <p:nvSpPr>
          <p:cNvPr id="3" name="Striped Right Arrow 2">
            <a:hlinkClick r:id="rId5" action="ppaction://hlinksldjump"/>
          </p:cNvPr>
          <p:cNvSpPr/>
          <p:nvPr/>
        </p:nvSpPr>
        <p:spPr bwMode="auto">
          <a:xfrm>
            <a:off x="7740352" y="6400752"/>
            <a:ext cx="762384" cy="340616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9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334780"/>
            <a:ext cx="250029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215074" y="1785926"/>
            <a:ext cx="1857388" cy="19288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Sonar</a:t>
            </a:r>
            <a:r>
              <a:rPr kumimoji="0" lang="en-IN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 1</a:t>
            </a:r>
            <a:endParaRPr kumimoji="0" lang="en-I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15074" y="4357694"/>
            <a:ext cx="1857388" cy="18573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1800" dirty="0" smtClean="0">
                <a:latin typeface="Calibri" pitchFamily="34" charset="0"/>
              </a:rPr>
              <a:t>Sonar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3636" y="2428868"/>
            <a:ext cx="7858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 smtClean="0">
                <a:latin typeface="Calibri" pitchFamily="34" charset="0"/>
              </a:rPr>
              <a:t>SEL 1.0</a:t>
            </a:r>
          </a:p>
          <a:p>
            <a:r>
              <a:rPr lang="en-IN" sz="900" dirty="0" smtClean="0">
                <a:latin typeface="Calibri" pitchFamily="34" charset="0"/>
              </a:rPr>
              <a:t>SEL 1.1</a:t>
            </a:r>
          </a:p>
          <a:p>
            <a:r>
              <a:rPr lang="en-IN" sz="900" dirty="0" smtClean="0">
                <a:latin typeface="Calibri" pitchFamily="34" charset="0"/>
              </a:rPr>
              <a:t>SEL 1.2</a:t>
            </a:r>
          </a:p>
          <a:p>
            <a:r>
              <a:rPr lang="en-IN" sz="900" dirty="0" smtClean="0">
                <a:latin typeface="Calibri" pitchFamily="34" charset="0"/>
              </a:rPr>
              <a:t>ADC_OUT 1</a:t>
            </a:r>
          </a:p>
          <a:p>
            <a:r>
              <a:rPr lang="en-IN" sz="900" dirty="0" smtClean="0">
                <a:latin typeface="Calibri" pitchFamily="34" charset="0"/>
              </a:rPr>
              <a:t>A 1.0</a:t>
            </a:r>
          </a:p>
          <a:p>
            <a:r>
              <a:rPr lang="en-IN" sz="900" dirty="0" smtClean="0">
                <a:latin typeface="Calibri" pitchFamily="34" charset="0"/>
              </a:rPr>
              <a:t>A1.1</a:t>
            </a:r>
          </a:p>
          <a:p>
            <a:r>
              <a:rPr lang="en-IN" sz="900" dirty="0" smtClean="0">
                <a:latin typeface="Calibri" pitchFamily="34" charset="0"/>
              </a:rPr>
              <a:t>A1.2</a:t>
            </a:r>
          </a:p>
          <a:p>
            <a:r>
              <a:rPr lang="en-IN" sz="900" dirty="0" smtClean="0">
                <a:latin typeface="Calibri" pitchFamily="34" charset="0"/>
              </a:rPr>
              <a:t>EN_MUX 1</a:t>
            </a:r>
          </a:p>
          <a:p>
            <a:r>
              <a:rPr lang="en-IN" sz="900" dirty="0" smtClean="0">
                <a:latin typeface="Calibri" pitchFamily="34" charset="0"/>
              </a:rPr>
              <a:t>SEL_EN1</a:t>
            </a:r>
          </a:p>
          <a:p>
            <a:endParaRPr lang="en-IN" sz="900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3636" y="4929198"/>
            <a:ext cx="7858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 smtClean="0">
                <a:latin typeface="Calibri" pitchFamily="34" charset="0"/>
              </a:rPr>
              <a:t>SEL 1.0</a:t>
            </a:r>
          </a:p>
          <a:p>
            <a:r>
              <a:rPr lang="en-IN" sz="900" dirty="0" smtClean="0">
                <a:latin typeface="Calibri" pitchFamily="34" charset="0"/>
              </a:rPr>
              <a:t>SEL 1.1</a:t>
            </a:r>
          </a:p>
          <a:p>
            <a:r>
              <a:rPr lang="en-IN" sz="900" dirty="0" smtClean="0">
                <a:latin typeface="Calibri" pitchFamily="34" charset="0"/>
              </a:rPr>
              <a:t>SEL 1.2</a:t>
            </a:r>
          </a:p>
          <a:p>
            <a:r>
              <a:rPr lang="en-IN" sz="900" dirty="0" smtClean="0">
                <a:latin typeface="Calibri" pitchFamily="34" charset="0"/>
              </a:rPr>
              <a:t>ADC_OUT 1</a:t>
            </a:r>
          </a:p>
          <a:p>
            <a:r>
              <a:rPr lang="en-IN" sz="900" dirty="0" smtClean="0">
                <a:latin typeface="Calibri" pitchFamily="34" charset="0"/>
              </a:rPr>
              <a:t>EN_MUX 1</a:t>
            </a:r>
          </a:p>
          <a:p>
            <a:r>
              <a:rPr lang="en-IN" sz="900" dirty="0" smtClean="0">
                <a:latin typeface="Calibri" pitchFamily="34" charset="0"/>
              </a:rPr>
              <a:t>A 1.0</a:t>
            </a:r>
          </a:p>
          <a:p>
            <a:r>
              <a:rPr lang="en-IN" sz="900" dirty="0" smtClean="0">
                <a:latin typeface="Calibri" pitchFamily="34" charset="0"/>
              </a:rPr>
              <a:t>A1.1</a:t>
            </a:r>
          </a:p>
          <a:p>
            <a:r>
              <a:rPr lang="en-IN" sz="900" dirty="0" smtClean="0">
                <a:latin typeface="Calibri" pitchFamily="34" charset="0"/>
              </a:rPr>
              <a:t>A1.2</a:t>
            </a:r>
          </a:p>
          <a:p>
            <a:r>
              <a:rPr lang="en-IN" sz="900" dirty="0" smtClean="0">
                <a:latin typeface="Calibri" pitchFamily="34" charset="0"/>
              </a:rPr>
              <a:t>SEL_EN2</a:t>
            </a:r>
            <a:endParaRPr lang="en-IN" sz="900" dirty="0">
              <a:latin typeface="Calibr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214810" y="1785926"/>
            <a:ext cx="150019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5400000">
            <a:off x="5319008" y="2181926"/>
            <a:ext cx="79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5715008" y="2570156"/>
            <a:ext cx="504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4286248" y="1857364"/>
            <a:ext cx="128588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>
            <a:off x="5179223" y="2250273"/>
            <a:ext cx="78581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rot="10800000">
            <a:off x="5572132" y="2643182"/>
            <a:ext cx="64294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4286248" y="1928802"/>
            <a:ext cx="114300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5000628" y="2357430"/>
            <a:ext cx="85725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5429256" y="2786058"/>
            <a:ext cx="78581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4286248" y="2355842"/>
            <a:ext cx="100013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5400000">
            <a:off x="4926380" y="2716636"/>
            <a:ext cx="72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5286380" y="3071810"/>
            <a:ext cx="936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4286248" y="2428868"/>
            <a:ext cx="85725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rot="5400000">
            <a:off x="4748298" y="2824074"/>
            <a:ext cx="79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>
            <a:off x="5143504" y="3214686"/>
            <a:ext cx="107157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4286248" y="2571744"/>
            <a:ext cx="79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>
            <a:off x="4679157" y="2964653"/>
            <a:ext cx="78581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5072066" y="3357562"/>
            <a:ext cx="114300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4214810" y="2928934"/>
            <a:ext cx="78581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rot="5400000">
            <a:off x="4714876" y="3214686"/>
            <a:ext cx="57150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5000628" y="3500438"/>
            <a:ext cx="121444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rot="10800000">
            <a:off x="285721" y="4107649"/>
            <a:ext cx="39962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rot="5400000" flipH="1" flipV="1">
            <a:off x="-1107321" y="2750339"/>
            <a:ext cx="2786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 rot="5400000">
            <a:off x="5143504" y="2143116"/>
            <a:ext cx="157163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>
            <a:off x="5929322" y="2928934"/>
            <a:ext cx="28575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>
            <a:off x="4286248" y="3284536"/>
            <a:ext cx="64294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rot="5400000">
            <a:off x="4749984" y="3465330"/>
            <a:ext cx="36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 bwMode="auto">
          <a:xfrm>
            <a:off x="4929190" y="3643314"/>
            <a:ext cx="128588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>
            <a:off x="4286248" y="2071678"/>
            <a:ext cx="57150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 rot="5400000">
            <a:off x="3393273" y="3536157"/>
            <a:ext cx="292895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4857752" y="5000636"/>
            <a:ext cx="135732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>
            <a:off x="4214810" y="2143116"/>
            <a:ext cx="57150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/>
          <p:nvPr/>
        </p:nvCxnSpPr>
        <p:spPr bwMode="auto">
          <a:xfrm rot="5400000">
            <a:off x="3286116" y="3643314"/>
            <a:ext cx="300039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>
            <a:off x="4786314" y="5143512"/>
            <a:ext cx="142876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>
            <a:off x="4286248" y="2214554"/>
            <a:ext cx="42862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 rot="5400000">
            <a:off x="3184876" y="3744554"/>
            <a:ext cx="306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Connector 96"/>
          <p:cNvCxnSpPr/>
          <p:nvPr/>
        </p:nvCxnSpPr>
        <p:spPr bwMode="auto">
          <a:xfrm>
            <a:off x="4714876" y="5286388"/>
            <a:ext cx="150019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/>
          <p:cNvCxnSpPr/>
          <p:nvPr/>
        </p:nvCxnSpPr>
        <p:spPr bwMode="auto">
          <a:xfrm rot="5400000">
            <a:off x="3286910" y="4357694"/>
            <a:ext cx="271464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>
            <a:off x="4643438" y="5715016"/>
            <a:ext cx="157163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/>
          <p:cNvCxnSpPr/>
          <p:nvPr/>
        </p:nvCxnSpPr>
        <p:spPr bwMode="auto">
          <a:xfrm rot="10800000">
            <a:off x="4283438" y="3000372"/>
            <a:ext cx="36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>
            <a:off x="4286248" y="3141660"/>
            <a:ext cx="28575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/>
          <p:cNvCxnSpPr/>
          <p:nvPr/>
        </p:nvCxnSpPr>
        <p:spPr bwMode="auto">
          <a:xfrm rot="5400000">
            <a:off x="3214678" y="4500570"/>
            <a:ext cx="271464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/>
          <p:cNvCxnSpPr/>
          <p:nvPr/>
        </p:nvCxnSpPr>
        <p:spPr bwMode="auto">
          <a:xfrm>
            <a:off x="4572000" y="5857892"/>
            <a:ext cx="164307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/>
          <p:nvPr/>
        </p:nvCxnSpPr>
        <p:spPr bwMode="auto">
          <a:xfrm>
            <a:off x="4286248" y="3214686"/>
            <a:ext cx="21431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/>
          <p:cNvCxnSpPr/>
          <p:nvPr/>
        </p:nvCxnSpPr>
        <p:spPr bwMode="auto">
          <a:xfrm rot="5400000">
            <a:off x="3107521" y="4607727"/>
            <a:ext cx="278608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>
            <a:off x="4500562" y="6000768"/>
            <a:ext cx="171451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>
            <a:off x="4286248" y="3429000"/>
            <a:ext cx="144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 rot="5400000">
            <a:off x="3079124" y="4779000"/>
            <a:ext cx="270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 flipV="1">
            <a:off x="4429124" y="6143644"/>
            <a:ext cx="17859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4214810" y="2643182"/>
            <a:ext cx="14287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 rot="5400000">
            <a:off x="2881686" y="4119182"/>
            <a:ext cx="295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>
            <a:endCxn id="8" idx="1"/>
          </p:cNvCxnSpPr>
          <p:nvPr/>
        </p:nvCxnSpPr>
        <p:spPr bwMode="auto">
          <a:xfrm flipV="1">
            <a:off x="4357686" y="5598612"/>
            <a:ext cx="1836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/>
          <p:cNvCxnSpPr/>
          <p:nvPr/>
        </p:nvCxnSpPr>
        <p:spPr bwMode="auto">
          <a:xfrm rot="10800000">
            <a:off x="142844" y="4357694"/>
            <a:ext cx="57150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/>
          <p:nvPr/>
        </p:nvCxnSpPr>
        <p:spPr bwMode="auto">
          <a:xfrm rot="5400000" flipH="1" flipV="1">
            <a:off x="-1428792" y="2786058"/>
            <a:ext cx="314327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/>
          <p:cNvCxnSpPr/>
          <p:nvPr/>
        </p:nvCxnSpPr>
        <p:spPr bwMode="auto">
          <a:xfrm>
            <a:off x="142844" y="1214422"/>
            <a:ext cx="592935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 rot="5400000">
            <a:off x="3966198" y="3320422"/>
            <a:ext cx="421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/>
          <p:cNvCxnSpPr/>
          <p:nvPr/>
        </p:nvCxnSpPr>
        <p:spPr bwMode="auto">
          <a:xfrm flipV="1">
            <a:off x="6072198" y="5429264"/>
            <a:ext cx="1428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Rectangle 142"/>
          <p:cNvSpPr/>
          <p:nvPr/>
        </p:nvSpPr>
        <p:spPr>
          <a:xfrm>
            <a:off x="357158" y="48260"/>
            <a:ext cx="8072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IN" b="1" kern="0" dirty="0" smtClean="0">
                <a:solidFill>
                  <a:schemeClr val="tx2"/>
                </a:solidFill>
                <a:latin typeface="Calibri" pitchFamily="34" charset="0"/>
              </a:rPr>
              <a:t>Hardware Interfacing of ARM with Sonar Array</a:t>
            </a:r>
            <a:endParaRPr lang="en-IN" b="1" kern="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68" name="Picture 67" descr="arm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357298"/>
            <a:ext cx="3571900" cy="550070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 bwMode="auto">
          <a:xfrm>
            <a:off x="285720" y="1357298"/>
            <a:ext cx="564360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Striped Right Arrow 68">
            <a:hlinkClick r:id="rId3" action="ppaction://hlinksldjump"/>
          </p:cNvPr>
          <p:cNvSpPr/>
          <p:nvPr/>
        </p:nvSpPr>
        <p:spPr bwMode="auto">
          <a:xfrm>
            <a:off x="7740352" y="6400752"/>
            <a:ext cx="762384" cy="340616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205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rm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34" y="1357298"/>
            <a:ext cx="4286280" cy="54292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4282" y="2143116"/>
            <a:ext cx="3071834" cy="3643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 descr="Untitl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2786058"/>
            <a:ext cx="2500330" cy="27146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7158" y="2285992"/>
            <a:ext cx="271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Compass Circuit</a:t>
            </a:r>
            <a:endParaRPr lang="en-IN" dirty="0">
              <a:latin typeface="Calibri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428860" y="4071942"/>
            <a:ext cx="1285884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3428992" y="3786190"/>
            <a:ext cx="571504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714744" y="3500438"/>
            <a:ext cx="428628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57422" y="4214818"/>
            <a:ext cx="1285884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3250397" y="3821909"/>
            <a:ext cx="785818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43306" y="3429000"/>
            <a:ext cx="428628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72132" y="6000768"/>
            <a:ext cx="50006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100" dirty="0" smtClean="0">
                <a:solidFill>
                  <a:schemeClr val="accent6"/>
                </a:solidFill>
              </a:rPr>
              <a:t>Gnd</a:t>
            </a:r>
            <a:endParaRPr lang="en-IN" sz="1100" dirty="0">
              <a:solidFill>
                <a:schemeClr val="accent6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rot="5400000" flipH="1" flipV="1">
            <a:off x="5631499" y="6488763"/>
            <a:ext cx="3098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15074" y="1667192"/>
            <a:ext cx="50006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100" dirty="0" smtClean="0">
                <a:solidFill>
                  <a:schemeClr val="accent6"/>
                </a:solidFill>
              </a:rPr>
              <a:t>Vcc</a:t>
            </a:r>
            <a:endParaRPr lang="en-IN" sz="11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857488" y="3143248"/>
            <a:ext cx="71438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H="1" flipV="1">
            <a:off x="2749537" y="2321711"/>
            <a:ext cx="1643868" cy="7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7" idx="0"/>
          </p:cNvCxnSpPr>
          <p:nvPr/>
        </p:nvCxnSpPr>
        <p:spPr>
          <a:xfrm rot="16200000" flipH="1">
            <a:off x="6357950" y="1595753"/>
            <a:ext cx="1428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43504" y="1285860"/>
            <a:ext cx="4286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571868" y="1498586"/>
            <a:ext cx="285752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74"/>
          <p:cNvSpPr txBox="1">
            <a:spLocks/>
          </p:cNvSpPr>
          <p:nvPr/>
        </p:nvSpPr>
        <p:spPr>
          <a:xfrm>
            <a:off x="0" y="0"/>
            <a:ext cx="8643966" cy="7857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Hardware Interfacing</a:t>
            </a:r>
            <a:r>
              <a:rPr kumimoji="0" lang="en-IN" b="1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 </a:t>
            </a:r>
            <a:r>
              <a:rPr kumimoji="0" lang="en-IN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of ARM &amp; compass</a:t>
            </a:r>
            <a:endParaRPr kumimoji="0" lang="en-IN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6334804"/>
            <a:ext cx="250029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1472" y="6643710"/>
            <a:ext cx="52200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-71470" y="6000768"/>
            <a:ext cx="1285884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8191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143504" y="1285860"/>
            <a:ext cx="4286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3" name="Title 74"/>
          <p:cNvSpPr txBox="1">
            <a:spLocks/>
          </p:cNvSpPr>
          <p:nvPr/>
        </p:nvSpPr>
        <p:spPr>
          <a:xfrm>
            <a:off x="0" y="0"/>
            <a:ext cx="8643966" cy="78577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ctr">
              <a:defRPr/>
            </a:pPr>
            <a:r>
              <a:rPr kumimoji="0" lang="en-IN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PIN Configuration Of Compass IC(</a:t>
            </a:r>
            <a:r>
              <a:rPr lang="en-IN" b="1" dirty="0" smtClean="0">
                <a:latin typeface="Calibri" pitchFamily="34" charset="0"/>
              </a:rPr>
              <a:t>HMC5883</a:t>
            </a:r>
            <a:r>
              <a:rPr kumimoji="0" lang="en-IN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)</a:t>
            </a:r>
            <a:endParaRPr kumimoji="0" lang="en-IN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6334804"/>
            <a:ext cx="250029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630627"/>
              </p:ext>
            </p:extLst>
          </p:nvPr>
        </p:nvGraphicFramePr>
        <p:xfrm>
          <a:off x="228600" y="990600"/>
          <a:ext cx="8458200" cy="5714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752"/>
                <a:gridCol w="1021790"/>
                <a:gridCol w="6217658"/>
              </a:tblGrid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PIN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NAME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DESCRIPTION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1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SCL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Serial Clock –I2C Master</a:t>
                      </a:r>
                      <a:r>
                        <a:rPr lang="en-IN" sz="1600" baseline="0" dirty="0" smtClean="0">
                          <a:latin typeface="Calibri" pitchFamily="34" charset="0"/>
                        </a:rPr>
                        <a:t>/Slave Clock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2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AVDD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Analog Supply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3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NC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4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NC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5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NC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6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NC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7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NC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SETP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Set/Reset</a:t>
                      </a:r>
                      <a:r>
                        <a:rPr lang="en-IN" sz="1600" baseline="0" dirty="0" smtClean="0">
                          <a:latin typeface="Calibri" pitchFamily="34" charset="0"/>
                        </a:rPr>
                        <a:t> Strap Positive-S/R Capacitor (C2) Connection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GND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Supply Ground/Return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C1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Reservoir Capacitor (C1)</a:t>
                      </a:r>
                      <a:r>
                        <a:rPr lang="en-IN" sz="1600" baseline="0" dirty="0" smtClean="0">
                          <a:latin typeface="Calibri" pitchFamily="34" charset="0"/>
                        </a:rPr>
                        <a:t> Connection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GND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Supply Ground/Return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SETC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S/R Capacitor</a:t>
                      </a:r>
                      <a:r>
                        <a:rPr lang="en-IN" sz="1600" baseline="0" dirty="0" smtClean="0">
                          <a:latin typeface="Calibri" pitchFamily="34" charset="0"/>
                        </a:rPr>
                        <a:t> (C2) Connection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DVDD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Digital Positive Supply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VREN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Voltage Regulator Enable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DRDY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Data Ready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176"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SDA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>
                          <a:latin typeface="Calibri" pitchFamily="34" charset="0"/>
                        </a:rPr>
                        <a:t>Serial Data –I2C Master/Slave Data</a:t>
                      </a:r>
                      <a:endParaRPr lang="en-IN" sz="160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triped Right Arrow 5">
            <a:hlinkClick r:id="rId2" action="ppaction://hlinksldjump"/>
          </p:cNvPr>
          <p:cNvSpPr/>
          <p:nvPr/>
        </p:nvSpPr>
        <p:spPr bwMode="auto">
          <a:xfrm>
            <a:off x="7740352" y="6400752"/>
            <a:ext cx="762384" cy="340616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91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0" y="22860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Interfacing of RFID Reader With Atmega </a:t>
            </a:r>
            <a:r>
              <a:rPr lang="en-IN" dirty="0" smtClean="0">
                <a:latin typeface="Calibri" pitchFamily="34" charset="0"/>
              </a:rPr>
              <a:t>328</a:t>
            </a:r>
            <a:endParaRPr lang="en-IN" dirty="0">
              <a:latin typeface="Calibri" pitchFamily="34" charset="0"/>
            </a:endParaRPr>
          </a:p>
        </p:txBody>
      </p:sp>
      <p:pic>
        <p:nvPicPr>
          <p:cNvPr id="28" name="Picture 27" descr="atmega8_pinout_lrg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295400"/>
            <a:ext cx="4267200" cy="54864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 bwMode="auto">
          <a:xfrm rot="5400000">
            <a:off x="1981994" y="4799806"/>
            <a:ext cx="1219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2590800" y="5410200"/>
            <a:ext cx="15240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rot="5400000" flipH="1" flipV="1">
            <a:off x="2894408" y="4190603"/>
            <a:ext cx="2439194" cy="15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4114800" y="2971800"/>
            <a:ext cx="13716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rot="5400000">
            <a:off x="1181100" y="4991100"/>
            <a:ext cx="1600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>
            <a:off x="1981200" y="5791200"/>
            <a:ext cx="18288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rot="5400000" flipH="1" flipV="1">
            <a:off x="2247900" y="4229100"/>
            <a:ext cx="3124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3810000" y="2667000"/>
            <a:ext cx="16764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5400000">
            <a:off x="496094" y="5142706"/>
            <a:ext cx="20574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>
            <a:off x="1524000" y="6172200"/>
            <a:ext cx="2743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 rot="5400000" flipH="1" flipV="1">
            <a:off x="3276600" y="5181600"/>
            <a:ext cx="1981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4267200" y="4191000"/>
            <a:ext cx="16764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 rot="5400000">
            <a:off x="-75406" y="5333206"/>
            <a:ext cx="22860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1066800" y="6477000"/>
            <a:ext cx="34290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 rot="5400000" flipH="1" flipV="1">
            <a:off x="3505200" y="5486400"/>
            <a:ext cx="1981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>
            <a:off x="4495800" y="4495800"/>
            <a:ext cx="14478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ectangle 78"/>
          <p:cNvSpPr/>
          <p:nvPr/>
        </p:nvSpPr>
        <p:spPr bwMode="auto">
          <a:xfrm>
            <a:off x="3048000" y="5334000"/>
            <a:ext cx="838200" cy="533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00400" y="54102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UART</a:t>
            </a:r>
            <a:endParaRPr lang="en-IN" sz="2000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914400" y="3048000"/>
            <a:ext cx="22860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0600" y="38862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GND</a:t>
            </a:r>
            <a:endParaRPr lang="en-IN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71600" y="38862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VCC</a:t>
            </a:r>
            <a:endParaRPr lang="en-IN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752600" y="38862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TXD</a:t>
            </a:r>
            <a:endParaRPr lang="en-IN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362200" y="38862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RXD</a:t>
            </a:r>
            <a:endParaRPr lang="en-IN" sz="1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066800" y="3276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RFID Reader</a:t>
            </a:r>
            <a:endParaRPr lang="en-IN" dirty="0">
              <a:latin typeface="Calibri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1676400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Calibri" pitchFamily="34" charset="0"/>
              </a:rPr>
              <a:t>Atmega 328</a:t>
            </a:r>
            <a:endParaRPr lang="en-IN" sz="1400" dirty="0">
              <a:latin typeface="Calibri" pitchFamily="34" charset="0"/>
            </a:endParaRPr>
          </a:p>
        </p:txBody>
      </p:sp>
      <p:sp>
        <p:nvSpPr>
          <p:cNvPr id="30" name="Striped Right Arrow 29">
            <a:hlinkClick r:id="rId4" action="ppaction://hlinksldjump"/>
          </p:cNvPr>
          <p:cNvSpPr/>
          <p:nvPr/>
        </p:nvSpPr>
        <p:spPr bwMode="auto">
          <a:xfrm>
            <a:off x="7740352" y="6472760"/>
            <a:ext cx="762384" cy="340616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69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Pin Configuration Of Motor Driver</a:t>
            </a:r>
            <a:endParaRPr lang="en-IN" dirty="0"/>
          </a:p>
        </p:txBody>
      </p:sp>
      <p:sp>
        <p:nvSpPr>
          <p:cNvPr id="95" name="TextBox 94"/>
          <p:cNvSpPr txBox="1"/>
          <p:nvPr/>
        </p:nvSpPr>
        <p:spPr>
          <a:xfrm>
            <a:off x="0" y="6334804"/>
            <a:ext cx="250029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>
              <a:latin typeface="Calibri" pitchFamily="34" charset="0"/>
            </a:endParaRPr>
          </a:p>
        </p:txBody>
      </p:sp>
      <p:pic>
        <p:nvPicPr>
          <p:cNvPr id="99" name="Picture 98" descr="pin configuration of motor dri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092"/>
            <a:ext cx="9144000" cy="583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6040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6334804"/>
            <a:ext cx="250029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>
              <a:latin typeface="Calibri" pitchFamily="34" charset="0"/>
            </a:endParaRPr>
          </a:p>
        </p:txBody>
      </p:sp>
      <p:pic>
        <p:nvPicPr>
          <p:cNvPr id="93" name="Picture 92" descr="arm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142984"/>
            <a:ext cx="4071966" cy="5715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6512" y="2786058"/>
            <a:ext cx="1428760" cy="1428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9388" y="2714620"/>
            <a:ext cx="121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latin typeface="Calibri" pitchFamily="34" charset="0"/>
              </a:rPr>
              <a:t>Left Motor driver</a:t>
            </a:r>
            <a:endParaRPr lang="en-IN" sz="16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15074" y="3429000"/>
            <a:ext cx="571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PWM1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5074" y="3642184"/>
            <a:ext cx="571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DIR1.1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5074" y="3857628"/>
            <a:ext cx="571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DIR1.2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15074" y="3213556"/>
            <a:ext cx="571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CS1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86512" y="4857760"/>
            <a:ext cx="1428760" cy="1428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5074" y="4786322"/>
            <a:ext cx="171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latin typeface="Calibri" pitchFamily="34" charset="0"/>
              </a:rPr>
              <a:t>Right Motor driver</a:t>
            </a:r>
            <a:endParaRPr lang="en-IN" sz="16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5074" y="5500702"/>
            <a:ext cx="571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PWM2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5074" y="5713886"/>
            <a:ext cx="571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DIR2.1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15074" y="5929330"/>
            <a:ext cx="571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DIR2.2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5074" y="5286388"/>
            <a:ext cx="571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CS2</a:t>
            </a:r>
            <a:endParaRPr lang="en-IN" sz="800" dirty="0">
              <a:latin typeface="Calibri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4500562" y="5000636"/>
            <a:ext cx="78581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 flipH="1" flipV="1">
            <a:off x="4637586" y="4362752"/>
            <a:ext cx="1296794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5286380" y="3714752"/>
            <a:ext cx="97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4500562" y="5141924"/>
            <a:ext cx="1008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 rot="5400000" flipH="1" flipV="1">
            <a:off x="4928396" y="4572008"/>
            <a:ext cx="1143802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5500694" y="4000504"/>
            <a:ext cx="756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4500562" y="5214950"/>
            <a:ext cx="115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 flipH="1" flipV="1">
            <a:off x="5322496" y="5536024"/>
            <a:ext cx="642942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5643570" y="5857892"/>
            <a:ext cx="64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4429124" y="5643578"/>
            <a:ext cx="107157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rot="5400000" flipH="1" flipV="1">
            <a:off x="5285091" y="5859181"/>
            <a:ext cx="432000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flipV="1">
            <a:off x="5500694" y="6072206"/>
            <a:ext cx="79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rot="10800000">
            <a:off x="142844" y="1785926"/>
            <a:ext cx="35719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 rot="5400000" flipH="1" flipV="1">
            <a:off x="-142908" y="1500174"/>
            <a:ext cx="57150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>
            <a:off x="142844" y="1214422"/>
            <a:ext cx="564360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 rot="5400000">
            <a:off x="4750595" y="2250273"/>
            <a:ext cx="207170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>
            <a:off x="5786446" y="3286124"/>
            <a:ext cx="50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 rot="10800000">
            <a:off x="67472" y="1857364"/>
            <a:ext cx="504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 rot="5400000" flipH="1" flipV="1">
            <a:off x="-321503" y="1464455"/>
            <a:ext cx="78581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>
            <a:off x="71406" y="1071546"/>
            <a:ext cx="471487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rot="16200000" flipH="1">
            <a:off x="3000364" y="2857496"/>
            <a:ext cx="35719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>
            <a:off x="4786314" y="4643446"/>
            <a:ext cx="128588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 rot="5400000">
            <a:off x="5679289" y="5036355"/>
            <a:ext cx="78581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>
            <a:off x="6072198" y="5429264"/>
            <a:ext cx="216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 rot="10800000">
            <a:off x="214282" y="5286388"/>
            <a:ext cx="35719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 rot="5400000">
            <a:off x="-500098" y="6000768"/>
            <a:ext cx="142876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/>
          <p:nvPr/>
        </p:nvCxnSpPr>
        <p:spPr bwMode="auto">
          <a:xfrm>
            <a:off x="214282" y="6715148"/>
            <a:ext cx="578647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rot="10800000">
            <a:off x="357158" y="5429264"/>
            <a:ext cx="28575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 rot="5400000">
            <a:off x="-214346" y="6000768"/>
            <a:ext cx="114300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>
            <a:off x="357158" y="6572272"/>
            <a:ext cx="5796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 rot="5400000" flipH="1" flipV="1">
            <a:off x="4393405" y="5107793"/>
            <a:ext cx="321471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>
            <a:endCxn id="9" idx="1"/>
          </p:cNvCxnSpPr>
          <p:nvPr/>
        </p:nvCxnSpPr>
        <p:spPr bwMode="auto">
          <a:xfrm>
            <a:off x="6000760" y="3500438"/>
            <a:ext cx="25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 rot="5400000" flipH="1" flipV="1">
            <a:off x="5661712" y="6090348"/>
            <a:ext cx="9638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Straight Connector 103"/>
          <p:cNvCxnSpPr>
            <a:endCxn id="16" idx="1"/>
          </p:cNvCxnSpPr>
          <p:nvPr/>
        </p:nvCxnSpPr>
        <p:spPr bwMode="auto">
          <a:xfrm flipV="1">
            <a:off x="6143636" y="5608424"/>
            <a:ext cx="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Rectangle 105"/>
          <p:cNvSpPr/>
          <p:nvPr/>
        </p:nvSpPr>
        <p:spPr bwMode="auto">
          <a:xfrm>
            <a:off x="8358214" y="3357562"/>
            <a:ext cx="285752" cy="7143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 bwMode="auto">
          <a:xfrm>
            <a:off x="7715272" y="3643314"/>
            <a:ext cx="36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>
            <a:off x="7715272" y="3929066"/>
            <a:ext cx="36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/>
          <p:cNvCxnSpPr/>
          <p:nvPr/>
        </p:nvCxnSpPr>
        <p:spPr bwMode="auto">
          <a:xfrm rot="5400000" flipH="1" flipV="1">
            <a:off x="7786710" y="3357562"/>
            <a:ext cx="57150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/>
          <p:cNvCxnSpPr/>
          <p:nvPr/>
        </p:nvCxnSpPr>
        <p:spPr bwMode="auto">
          <a:xfrm>
            <a:off x="8072462" y="3071810"/>
            <a:ext cx="42862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>
            <a:endCxn id="106" idx="0"/>
          </p:cNvCxnSpPr>
          <p:nvPr/>
        </p:nvCxnSpPr>
        <p:spPr bwMode="auto">
          <a:xfrm rot="5400000">
            <a:off x="8358214" y="3214686"/>
            <a:ext cx="28575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/>
          <p:cNvCxnSpPr/>
          <p:nvPr/>
        </p:nvCxnSpPr>
        <p:spPr bwMode="auto">
          <a:xfrm rot="5400000">
            <a:off x="7858148" y="4143380"/>
            <a:ext cx="42862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>
            <a:off x="8072462" y="4357694"/>
            <a:ext cx="43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>
            <a:stCxn id="106" idx="2"/>
          </p:cNvCxnSpPr>
          <p:nvPr/>
        </p:nvCxnSpPr>
        <p:spPr bwMode="auto">
          <a:xfrm rot="5400000">
            <a:off x="8358214" y="4214818"/>
            <a:ext cx="28575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TextBox 122"/>
          <p:cNvSpPr txBox="1"/>
          <p:nvPr/>
        </p:nvSpPr>
        <p:spPr>
          <a:xfrm>
            <a:off x="7286644" y="3643314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latin typeface="Calibri" pitchFamily="34" charset="0"/>
              </a:rPr>
              <a:t>Motor</a:t>
            </a:r>
          </a:p>
          <a:p>
            <a:pPr algn="ctr"/>
            <a:r>
              <a:rPr lang="en-IN" sz="800" dirty="0" smtClean="0">
                <a:latin typeface="Calibri" pitchFamily="34" charset="0"/>
              </a:rPr>
              <a:t>out</a:t>
            </a:r>
            <a:endParaRPr lang="en-IN" sz="800" dirty="0">
              <a:latin typeface="Calibri" pitchFamily="34" charset="0"/>
            </a:endParaRPr>
          </a:p>
        </p:txBody>
      </p:sp>
      <p:cxnSp>
        <p:nvCxnSpPr>
          <p:cNvPr id="124" name="Straight Connector 123"/>
          <p:cNvCxnSpPr/>
          <p:nvPr/>
        </p:nvCxnSpPr>
        <p:spPr bwMode="auto">
          <a:xfrm rot="5400000" flipH="1" flipV="1">
            <a:off x="7786710" y="5286388"/>
            <a:ext cx="57150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/>
          <p:nvPr/>
        </p:nvCxnSpPr>
        <p:spPr bwMode="auto">
          <a:xfrm>
            <a:off x="8072462" y="5000636"/>
            <a:ext cx="42862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 rot="5400000">
            <a:off x="8358214" y="5143512"/>
            <a:ext cx="28575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rot="5400000">
            <a:off x="7858148" y="6072206"/>
            <a:ext cx="42862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8072462" y="6286520"/>
            <a:ext cx="43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rot="5400000">
            <a:off x="8358214" y="6143644"/>
            <a:ext cx="28575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Rectangle 130"/>
          <p:cNvSpPr/>
          <p:nvPr/>
        </p:nvSpPr>
        <p:spPr bwMode="auto">
          <a:xfrm>
            <a:off x="8358214" y="5286388"/>
            <a:ext cx="285752" cy="7143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33" name="Straight Connector 132"/>
          <p:cNvCxnSpPr/>
          <p:nvPr/>
        </p:nvCxnSpPr>
        <p:spPr bwMode="auto">
          <a:xfrm rot="10800000">
            <a:off x="7712462" y="5572140"/>
            <a:ext cx="36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/>
          <p:nvPr/>
        </p:nvCxnSpPr>
        <p:spPr bwMode="auto">
          <a:xfrm rot="10800000">
            <a:off x="7715273" y="5857892"/>
            <a:ext cx="36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/>
          <p:cNvSpPr txBox="1"/>
          <p:nvPr/>
        </p:nvSpPr>
        <p:spPr>
          <a:xfrm>
            <a:off x="7286644" y="5572140"/>
            <a:ext cx="57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latin typeface="Calibri" pitchFamily="34" charset="0"/>
              </a:rPr>
              <a:t>Motor</a:t>
            </a:r>
          </a:p>
          <a:p>
            <a:pPr algn="ctr"/>
            <a:r>
              <a:rPr lang="en-IN" sz="800" dirty="0" smtClean="0">
                <a:latin typeface="Calibri" pitchFamily="34" charset="0"/>
              </a:rPr>
              <a:t>out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37" name="Title 74"/>
          <p:cNvSpPr txBox="1">
            <a:spLocks noGrp="1"/>
          </p:cNvSpPr>
          <p:nvPr>
            <p:ph type="title"/>
          </p:nvPr>
        </p:nvSpPr>
        <p:spPr>
          <a:xfrm>
            <a:off x="71406" y="0"/>
            <a:ext cx="8443914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</a:rPr>
              <a:t>Hardware Interfacing</a:t>
            </a:r>
            <a:r>
              <a:rPr kumimoji="0" lang="en-IN" b="1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IN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</a:rPr>
              <a:t>of ARM ,Encoder</a:t>
            </a:r>
            <a:r>
              <a:rPr kumimoji="0" lang="en-IN" b="1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</a:rPr>
              <a:t> &amp; </a:t>
            </a:r>
            <a:r>
              <a:rPr kumimoji="0" lang="en-IN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</a:rPr>
              <a:t> Motor</a:t>
            </a:r>
            <a:r>
              <a:rPr kumimoji="0" lang="en-IN" b="1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</a:rPr>
              <a:t> driver</a:t>
            </a:r>
            <a:endParaRPr kumimoji="0" lang="en-IN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8643966" y="3429000"/>
            <a:ext cx="142876" cy="57150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5" name="Flowchart: Connector 104"/>
          <p:cNvSpPr/>
          <p:nvPr/>
        </p:nvSpPr>
        <p:spPr bwMode="auto">
          <a:xfrm>
            <a:off x="8286776" y="3500438"/>
            <a:ext cx="428628" cy="428628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8643966" y="5357826"/>
            <a:ext cx="142876" cy="57150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0" name="Flowchart: Connector 129"/>
          <p:cNvSpPr/>
          <p:nvPr/>
        </p:nvSpPr>
        <p:spPr bwMode="auto">
          <a:xfrm>
            <a:off x="8286776" y="5429264"/>
            <a:ext cx="428628" cy="428628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4429124" y="5999180"/>
            <a:ext cx="57150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rot="5400000">
            <a:off x="4821422" y="6180768"/>
            <a:ext cx="360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/>
          <p:cNvCxnSpPr/>
          <p:nvPr/>
        </p:nvCxnSpPr>
        <p:spPr bwMode="auto">
          <a:xfrm>
            <a:off x="5000628" y="6357958"/>
            <a:ext cx="400052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/>
          <p:nvPr/>
        </p:nvCxnSpPr>
        <p:spPr bwMode="auto">
          <a:xfrm rot="5400000" flipH="1" flipV="1">
            <a:off x="7679553" y="5036355"/>
            <a:ext cx="264320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/>
          <p:cNvCxnSpPr>
            <a:endCxn id="138" idx="3"/>
          </p:cNvCxnSpPr>
          <p:nvPr/>
        </p:nvCxnSpPr>
        <p:spPr bwMode="auto">
          <a:xfrm rot="10800000">
            <a:off x="8786842" y="3714752"/>
            <a:ext cx="21431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/>
          <p:cNvCxnSpPr/>
          <p:nvPr/>
        </p:nvCxnSpPr>
        <p:spPr bwMode="auto">
          <a:xfrm>
            <a:off x="4429124" y="6143644"/>
            <a:ext cx="42862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/>
          <p:cNvCxnSpPr/>
          <p:nvPr/>
        </p:nvCxnSpPr>
        <p:spPr bwMode="auto">
          <a:xfrm rot="5400000">
            <a:off x="4679157" y="6322239"/>
            <a:ext cx="35719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/>
          <p:cNvCxnSpPr/>
          <p:nvPr/>
        </p:nvCxnSpPr>
        <p:spPr bwMode="auto">
          <a:xfrm>
            <a:off x="4857752" y="6500834"/>
            <a:ext cx="407196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/>
          <p:cNvCxnSpPr/>
          <p:nvPr/>
        </p:nvCxnSpPr>
        <p:spPr bwMode="auto">
          <a:xfrm rot="5400000" flipH="1" flipV="1">
            <a:off x="8501090" y="6072206"/>
            <a:ext cx="85725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/>
          <p:cNvCxnSpPr>
            <a:endCxn id="140" idx="3"/>
          </p:cNvCxnSpPr>
          <p:nvPr/>
        </p:nvCxnSpPr>
        <p:spPr bwMode="auto">
          <a:xfrm rot="10800000">
            <a:off x="8786842" y="5643578"/>
            <a:ext cx="142876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TextBox 160"/>
          <p:cNvSpPr txBox="1"/>
          <p:nvPr/>
        </p:nvSpPr>
        <p:spPr>
          <a:xfrm>
            <a:off x="4500562" y="5856762"/>
            <a:ext cx="571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INT 1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500562" y="6142514"/>
            <a:ext cx="571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INT 2</a:t>
            </a:r>
          </a:p>
        </p:txBody>
      </p:sp>
      <p:sp>
        <p:nvSpPr>
          <p:cNvPr id="163" name="TextBox 162"/>
          <p:cNvSpPr txBox="1"/>
          <p:nvPr/>
        </p:nvSpPr>
        <p:spPr>
          <a:xfrm rot="5400000">
            <a:off x="8537374" y="3971936"/>
            <a:ext cx="7143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Signal 1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 rot="5400000">
            <a:off x="8536244" y="5964484"/>
            <a:ext cx="7143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Signal 2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8501090" y="3143248"/>
            <a:ext cx="642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Encoder 1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8429652" y="5072074"/>
            <a:ext cx="642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>
                <a:latin typeface="Calibri" pitchFamily="34" charset="0"/>
              </a:rPr>
              <a:t>Encoder 2</a:t>
            </a:r>
            <a:endParaRPr lang="en-IN" sz="800" dirty="0">
              <a:latin typeface="Calibri" pitchFamily="34" charset="0"/>
            </a:endParaRPr>
          </a:p>
        </p:txBody>
      </p:sp>
      <p:sp>
        <p:nvSpPr>
          <p:cNvPr id="91" name="Striped Right Arrow 90">
            <a:hlinkClick r:id="rId3" action="ppaction://hlinksldjump"/>
          </p:cNvPr>
          <p:cNvSpPr/>
          <p:nvPr/>
        </p:nvSpPr>
        <p:spPr bwMode="auto">
          <a:xfrm>
            <a:off x="7740352" y="6400752"/>
            <a:ext cx="762384" cy="340616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49812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ext Box 1"/>
          <p:cNvSpPr txBox="1">
            <a:spLocks noChangeArrowheads="1"/>
          </p:cNvSpPr>
          <p:nvPr/>
        </p:nvSpPr>
        <p:spPr bwMode="auto">
          <a:xfrm>
            <a:off x="301625" y="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3300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MODEL</a:t>
            </a:r>
            <a:endParaRPr lang="en-US" sz="3300" dirty="0">
              <a:solidFill>
                <a:srgbClr val="33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 descr="Pratham with upes image with captions.tg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" y="1676400"/>
            <a:ext cx="4325456" cy="4755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990600"/>
            <a:ext cx="3880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Proposed Model(CAD)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19702" y="1049271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Developed  Model</a:t>
            </a:r>
            <a:endParaRPr lang="en-US" dirty="0"/>
          </a:p>
        </p:txBody>
      </p:sp>
      <p:pic>
        <p:nvPicPr>
          <p:cNvPr id="3" name="Picture 2" descr="Untitled-1-1.ps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54" y="1828800"/>
            <a:ext cx="178754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22924"/>
      </p:ext>
    </p:extLst>
  </p:cSld>
  <p:clrMapOvr>
    <a:masterClrMapping/>
  </p:clrMapOvr>
  <p:transition xmlns:p14="http://schemas.microsoft.com/office/powerpoint/2010/main" spd="med" advClick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rm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295400"/>
            <a:ext cx="3505200" cy="548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22860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Interfacing of RF Module With ARM Processor</a:t>
            </a:r>
            <a:endParaRPr lang="en-IN" dirty="0">
              <a:latin typeface="Calibri" pitchFamily="34" charset="0"/>
            </a:endParaRPr>
          </a:p>
        </p:txBody>
      </p:sp>
      <p:pic>
        <p:nvPicPr>
          <p:cNvPr id="17" name="Picture 16" descr="rf module - Cop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2438400"/>
            <a:ext cx="3013881" cy="20193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 bwMode="auto">
          <a:xfrm rot="5400000">
            <a:off x="1866106" y="4914900"/>
            <a:ext cx="1143794" cy="7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2438400" y="5484812"/>
            <a:ext cx="21336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 flipH="1" flipV="1">
            <a:off x="3361500" y="4258500"/>
            <a:ext cx="24210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rot="10800000">
            <a:off x="4572000" y="3048000"/>
            <a:ext cx="7620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5400000">
            <a:off x="1638300" y="5067300"/>
            <a:ext cx="14478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2362200" y="5791200"/>
            <a:ext cx="24384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rot="5400000" flipH="1" flipV="1">
            <a:off x="3580606" y="4572000"/>
            <a:ext cx="2439194" cy="7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rot="10800000">
            <a:off x="4800600" y="3352800"/>
            <a:ext cx="533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867400" y="6096000"/>
            <a:ext cx="45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Gnd</a:t>
            </a:r>
            <a:endParaRPr lang="en-IN" sz="800" b="1" dirty="0"/>
          </a:p>
        </p:txBody>
      </p:sp>
      <p:cxnSp>
        <p:nvCxnSpPr>
          <p:cNvPr id="42" name="Straight Connector 41"/>
          <p:cNvCxnSpPr/>
          <p:nvPr/>
        </p:nvCxnSpPr>
        <p:spPr bwMode="auto">
          <a:xfrm rot="5400000">
            <a:off x="1029494" y="5372100"/>
            <a:ext cx="20574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2057400" y="6400800"/>
            <a:ext cx="40386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endCxn id="40" idx="2"/>
          </p:cNvCxnSpPr>
          <p:nvPr/>
        </p:nvCxnSpPr>
        <p:spPr bwMode="auto">
          <a:xfrm rot="5400000" flipH="1" flipV="1">
            <a:off x="6051322" y="6356122"/>
            <a:ext cx="89356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rot="5400000">
            <a:off x="1372394" y="5181600"/>
            <a:ext cx="1675606" cy="7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2209800" y="6019800"/>
            <a:ext cx="3581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5791200" y="5943600"/>
            <a:ext cx="45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Vcc</a:t>
            </a:r>
            <a:endParaRPr lang="en-IN" sz="800" b="1" dirty="0"/>
          </a:p>
        </p:txBody>
      </p:sp>
      <p:sp>
        <p:nvSpPr>
          <p:cNvPr id="55" name="Rectangle 54"/>
          <p:cNvSpPr/>
          <p:nvPr/>
        </p:nvSpPr>
        <p:spPr bwMode="auto">
          <a:xfrm>
            <a:off x="3048000" y="5334000"/>
            <a:ext cx="838200" cy="533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00400" y="54102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UART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6583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6583680"/>
            <a:ext cx="228600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0" y="22860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libri" pitchFamily="34" charset="0"/>
              </a:rPr>
              <a:t>Interfacing of RF Module With Atmega 8</a:t>
            </a:r>
            <a:endParaRPr lang="en-IN" dirty="0">
              <a:latin typeface="Calibri" pitchFamily="34" charset="0"/>
            </a:endParaRPr>
          </a:p>
        </p:txBody>
      </p:sp>
      <p:pic>
        <p:nvPicPr>
          <p:cNvPr id="17" name="Picture 16" descr="rf module -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286000"/>
            <a:ext cx="3013881" cy="2019300"/>
          </a:xfrm>
          <a:prstGeom prst="rect">
            <a:avLst/>
          </a:prstGeom>
        </p:spPr>
      </p:pic>
      <p:pic>
        <p:nvPicPr>
          <p:cNvPr id="28" name="Picture 27" descr="atmega8_pinout_lrg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95400"/>
            <a:ext cx="4267200" cy="54864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 bwMode="auto">
          <a:xfrm rot="5400000">
            <a:off x="1447800" y="4800600"/>
            <a:ext cx="1219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2057400" y="5410200"/>
            <a:ext cx="20574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rot="5400000" flipH="1" flipV="1">
            <a:off x="2894408" y="4190603"/>
            <a:ext cx="2439194" cy="15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4114800" y="2971800"/>
            <a:ext cx="13716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rot="5400000">
            <a:off x="1181100" y="4991100"/>
            <a:ext cx="1600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>
            <a:off x="1981200" y="5791200"/>
            <a:ext cx="18288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rot="5400000" flipH="1" flipV="1">
            <a:off x="2247900" y="4229100"/>
            <a:ext cx="3124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3810000" y="2667000"/>
            <a:ext cx="16764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5400000">
            <a:off x="800100" y="5143500"/>
            <a:ext cx="20574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flipV="1">
            <a:off x="1828800" y="6172200"/>
            <a:ext cx="2438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 rot="5400000" flipH="1" flipV="1">
            <a:off x="3276600" y="5181600"/>
            <a:ext cx="1981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4267200" y="4191000"/>
            <a:ext cx="16764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 rot="5400000">
            <a:off x="533400" y="5334000"/>
            <a:ext cx="22860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1676400" y="6477000"/>
            <a:ext cx="28194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 rot="5400000" flipH="1" flipV="1">
            <a:off x="3505200" y="5486400"/>
            <a:ext cx="19812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>
            <a:off x="4495800" y="4495800"/>
            <a:ext cx="1447800" cy="15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ectangle 78"/>
          <p:cNvSpPr/>
          <p:nvPr/>
        </p:nvSpPr>
        <p:spPr bwMode="auto">
          <a:xfrm>
            <a:off x="3048000" y="5334000"/>
            <a:ext cx="838200" cy="533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00400" y="54102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UART</a:t>
            </a:r>
            <a:endParaRPr lang="en-IN" sz="2000" dirty="0"/>
          </a:p>
        </p:txBody>
      </p:sp>
      <p:sp>
        <p:nvSpPr>
          <p:cNvPr id="24" name="Striped Right Arrow 23">
            <a:hlinkClick r:id="rId5" action="ppaction://hlinksldjump"/>
          </p:cNvPr>
          <p:cNvSpPr/>
          <p:nvPr/>
        </p:nvSpPr>
        <p:spPr bwMode="auto">
          <a:xfrm>
            <a:off x="7740352" y="6472760"/>
            <a:ext cx="762384" cy="340616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2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200" y="3810000"/>
            <a:ext cx="48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Firmware Development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algn="ctr"/>
            <a:r>
              <a:rPr lang="en-US" dirty="0" smtClean="0"/>
              <a:t>By</a:t>
            </a:r>
          </a:p>
          <a:p>
            <a:endParaRPr lang="en-US" dirty="0"/>
          </a:p>
          <a:p>
            <a:r>
              <a:rPr lang="en-US" dirty="0" smtClean="0"/>
              <a:t>        </a:t>
            </a:r>
            <a:r>
              <a:rPr lang="en-US" dirty="0" err="1" smtClean="0"/>
              <a:t>Jatin</a:t>
            </a:r>
            <a:r>
              <a:rPr lang="en-US" dirty="0" smtClean="0"/>
              <a:t> Kumar </a:t>
            </a:r>
            <a:r>
              <a:rPr lang="en-US" dirty="0" err="1" smtClean="0"/>
              <a:t>Khilrani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pratham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990600"/>
            <a:ext cx="2222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59721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pic>
        <p:nvPicPr>
          <p:cNvPr id="3" name="Programming Phases-Display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5400" y="914400"/>
            <a:ext cx="908304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628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6324600"/>
            <a:ext cx="15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pic>
        <p:nvPicPr>
          <p:cNvPr id="5" name="Picture 4" descr="starting pic pratha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3352800" cy="223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50520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	Raspberry pi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boot</a:t>
            </a:r>
            <a:endParaRPr lang="en-US" sz="1200" dirty="0"/>
          </a:p>
        </p:txBody>
      </p:sp>
      <p:pic>
        <p:nvPicPr>
          <p:cNvPr id="7" name="Picture 6" descr="next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371600"/>
            <a:ext cx="3793067" cy="2133600"/>
          </a:xfrm>
          <a:prstGeom prst="rect">
            <a:avLst/>
          </a:prstGeom>
        </p:spPr>
      </p:pic>
      <p:pic>
        <p:nvPicPr>
          <p:cNvPr id="11" name="Picture 10" descr="next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191000"/>
            <a:ext cx="3759200" cy="2114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5000" y="35052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Programming with atmega328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6324600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LCD status display via Arm controller</a:t>
            </a:r>
            <a:endParaRPr lang="en-US" sz="1200" dirty="0"/>
          </a:p>
        </p:txBody>
      </p:sp>
      <p:pic>
        <p:nvPicPr>
          <p:cNvPr id="14" name="Picture 13" descr="next4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14801"/>
            <a:ext cx="3505200" cy="2209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43200" y="152400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99"/>
                </a:solidFill>
              </a:rPr>
              <a:t>Programming Phases</a:t>
            </a:r>
            <a:endParaRPr lang="en-US" dirty="0">
              <a:solidFill>
                <a:srgbClr val="333399"/>
              </a:solidFill>
            </a:endParaRPr>
          </a:p>
          <a:p>
            <a:endParaRPr lang="en-US" dirty="0">
              <a:solidFill>
                <a:srgbClr val="33339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1200" y="6276201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Wired Serial Interface</a:t>
            </a:r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 advClick="0" advTm="31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next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06201" y="2306398"/>
            <a:ext cx="5146198" cy="2971802"/>
          </a:xfrm>
          <a:prstGeom prst="rect">
            <a:avLst/>
          </a:prstGeom>
        </p:spPr>
      </p:pic>
      <p:pic>
        <p:nvPicPr>
          <p:cNvPr id="10" name="Picture 9" descr="next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33900" y="2247900"/>
            <a:ext cx="5181600" cy="312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09800" y="152400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Programming Phases </a:t>
            </a:r>
            <a:r>
              <a:rPr lang="en-US" dirty="0" err="1" smtClean="0">
                <a:solidFill>
                  <a:srgbClr val="0000CC"/>
                </a:solidFill>
              </a:rPr>
              <a:t>Cont</a:t>
            </a:r>
            <a:r>
              <a:rPr lang="en-US" dirty="0" smtClean="0">
                <a:solidFill>
                  <a:srgbClr val="0000CC"/>
                </a:solidFill>
              </a:rPr>
              <a:t>…</a:t>
            </a:r>
            <a:endParaRPr lang="en-US" dirty="0">
              <a:solidFill>
                <a:srgbClr val="0000CC"/>
              </a:solidFill>
            </a:endParaRPr>
          </a:p>
          <a:p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9000" y="3048000"/>
            <a:ext cx="205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Integrating all the code in a single platform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7814221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81200" y="23878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99"/>
                </a:solidFill>
              </a:rPr>
              <a:t>Serial Communication Packet</a:t>
            </a:r>
            <a:endParaRPr lang="en-US" dirty="0">
              <a:solidFill>
                <a:srgbClr val="333399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917467"/>
              </p:ext>
            </p:extLst>
          </p:nvPr>
        </p:nvGraphicFramePr>
        <p:xfrm>
          <a:off x="685800" y="1048435"/>
          <a:ext cx="800100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914400"/>
                <a:gridCol w="1295400"/>
                <a:gridCol w="1219201"/>
                <a:gridCol w="761999"/>
                <a:gridCol w="1295400"/>
                <a:gridCol w="1371601"/>
              </a:tblGrid>
              <a:tr h="6096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6600"/>
                          </a:solidFill>
                        </a:rPr>
                        <a:t>HDR</a:t>
                      </a:r>
                      <a:endParaRPr lang="en-US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6600"/>
                          </a:solidFill>
                        </a:rPr>
                        <a:t>Length</a:t>
                      </a:r>
                      <a:endParaRPr lang="en-US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6600"/>
                          </a:solidFill>
                        </a:rPr>
                        <a:t>Command</a:t>
                      </a:r>
                      <a:endParaRPr lang="en-US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6600"/>
                          </a:solidFill>
                        </a:rPr>
                        <a:t>Sub Command</a:t>
                      </a:r>
                      <a:endParaRPr lang="en-US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6600"/>
                          </a:solidFill>
                        </a:rPr>
                        <a:t>Data</a:t>
                      </a:r>
                      <a:endParaRPr lang="en-US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6600"/>
                          </a:solidFill>
                        </a:rPr>
                        <a:t>Data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FF6600"/>
                          </a:solidFill>
                        </a:rPr>
                        <a:t>Checksum</a:t>
                      </a:r>
                      <a:endParaRPr lang="en-US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6600"/>
                          </a:solidFill>
                        </a:rPr>
                        <a:t>Footer</a:t>
                      </a:r>
                      <a:endParaRPr lang="en-US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0" y="1734235"/>
            <a:ext cx="7848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1        	   2	        3  	          4	                5	             6 		   7</a:t>
            </a:r>
            <a:endParaRPr lang="en-US" sz="15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" y="2133600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1- HDR(Header)- AA is the first byte.</a:t>
            </a:r>
          </a:p>
          <a:p>
            <a:r>
              <a:rPr lang="en-US" sz="2000" dirty="0" smtClean="0"/>
              <a:t>2- Length- Length of data byte.</a:t>
            </a:r>
          </a:p>
          <a:p>
            <a:r>
              <a:rPr lang="en-US" sz="2000" dirty="0" smtClean="0"/>
              <a:t>3- Command- Command to Execute example:- Move,  </a:t>
            </a:r>
            <a:r>
              <a:rPr lang="en-US" sz="2000" dirty="0" err="1" smtClean="0"/>
              <a:t>Set_Speed</a:t>
            </a:r>
            <a:r>
              <a:rPr lang="en-US" sz="2000" dirty="0" smtClean="0"/>
              <a:t>, </a:t>
            </a:r>
            <a:r>
              <a:rPr lang="en-US" sz="2000" dirty="0" err="1" smtClean="0"/>
              <a:t>Get_node_ID</a:t>
            </a:r>
            <a:r>
              <a:rPr lang="en-US" sz="2000" dirty="0" smtClean="0"/>
              <a:t>, Set node ID.</a:t>
            </a:r>
          </a:p>
          <a:p>
            <a:r>
              <a:rPr lang="en-US" sz="2000" dirty="0" smtClean="0"/>
              <a:t>4- Sub Command- Move Forward, Move Backward.</a:t>
            </a:r>
          </a:p>
          <a:p>
            <a:r>
              <a:rPr lang="en-US" sz="2000" dirty="0" smtClean="0"/>
              <a:t>5- Data- input given by user.</a:t>
            </a:r>
          </a:p>
          <a:p>
            <a:r>
              <a:rPr lang="en-US" sz="2000" dirty="0" smtClean="0"/>
              <a:t>6- Checksum- </a:t>
            </a:r>
            <a:r>
              <a:rPr lang="en-US" sz="2000" dirty="0" err="1" smtClean="0"/>
              <a:t>Command+Subcommand+Data</a:t>
            </a:r>
            <a:endParaRPr lang="en-US" sz="2000" dirty="0" smtClean="0"/>
          </a:p>
          <a:p>
            <a:r>
              <a:rPr lang="en-US" sz="2000" dirty="0" smtClean="0"/>
              <a:t>7- Footer- 55 Last Byte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8109739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930863"/>
              </p:ext>
            </p:extLst>
          </p:nvPr>
        </p:nvGraphicFramePr>
        <p:xfrm>
          <a:off x="762000" y="1219200"/>
          <a:ext cx="7620000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762000"/>
                <a:gridCol w="990600"/>
                <a:gridCol w="838200"/>
                <a:gridCol w="952500"/>
                <a:gridCol w="952500"/>
                <a:gridCol w="952500"/>
                <a:gridCol w="952500"/>
              </a:tblGrid>
              <a:tr h="76700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Function</a:t>
                      </a:r>
                      <a:endParaRPr lang="en-US" sz="2000" dirty="0"/>
                    </a:p>
                  </a:txBody>
                  <a:tcP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HDR</a:t>
                      </a:r>
                      <a:endParaRPr lang="en-US" sz="2000" dirty="0"/>
                    </a:p>
                  </a:txBody>
                  <a:tcP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Length</a:t>
                      </a:r>
                      <a:endParaRPr lang="en-US" sz="2000" dirty="0"/>
                    </a:p>
                  </a:txBody>
                  <a:tcP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Command</a:t>
                      </a:r>
                      <a:endParaRPr lang="en-US" sz="2000" dirty="0"/>
                    </a:p>
                  </a:txBody>
                  <a:tcP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Sub Command</a:t>
                      </a:r>
                      <a:endParaRPr lang="en-US" sz="2000" dirty="0"/>
                    </a:p>
                  </a:txBody>
                  <a:tcP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</a:t>
                      </a:r>
                      <a:endParaRPr lang="en-US" sz="2000" dirty="0"/>
                    </a:p>
                  </a:txBody>
                  <a:tcP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Checksum</a:t>
                      </a:r>
                      <a:endParaRPr lang="en-US" sz="2000" dirty="0"/>
                    </a:p>
                  </a:txBody>
                  <a:tcP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Footer</a:t>
                      </a:r>
                      <a:endParaRPr lang="en-US" sz="2000" dirty="0"/>
                    </a:p>
                  </a:txBody>
                  <a:tcPr>
                    <a:solidFill>
                      <a:srgbClr val="333399"/>
                    </a:solidFill>
                  </a:tcPr>
                </a:tc>
              </a:tr>
              <a:tr h="76700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Robot Move Forward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xx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08+xx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</a:t>
                      </a:r>
                      <a:endParaRPr lang="en-US" sz="2000" dirty="0"/>
                    </a:p>
                  </a:txBody>
                  <a:tcPr/>
                </a:tc>
              </a:tr>
              <a:tr h="76700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Robot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Move Backward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xx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09+xx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</a:t>
                      </a:r>
                      <a:endParaRPr lang="en-US" sz="2000" dirty="0"/>
                    </a:p>
                  </a:txBody>
                  <a:tcPr/>
                </a:tc>
              </a:tr>
              <a:tr h="546062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Robot_Rot_Clk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xx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0B+xx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</a:t>
                      </a:r>
                      <a:endParaRPr lang="en-US" sz="2000" dirty="0"/>
                    </a:p>
                  </a:txBody>
                  <a:tcPr/>
                </a:tc>
              </a:tr>
              <a:tr h="76700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Robot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Rotate_Anti_Clk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xx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0C+xx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</a:t>
                      </a:r>
                      <a:endParaRPr lang="en-US" sz="2000" dirty="0"/>
                    </a:p>
                  </a:txBody>
                  <a:tcPr/>
                </a:tc>
              </a:tr>
              <a:tr h="54606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R0bot Set Speed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xx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01+xx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" y="838200"/>
            <a:ext cx="7772400" cy="40011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FF33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2286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99"/>
                </a:solidFill>
              </a:rPr>
              <a:t>Serial Communication Packet </a:t>
            </a:r>
            <a:r>
              <a:rPr lang="en-US" dirty="0" err="1" smtClean="0">
                <a:solidFill>
                  <a:srgbClr val="333399"/>
                </a:solidFill>
              </a:rPr>
              <a:t>Cont</a:t>
            </a:r>
            <a:r>
              <a:rPr lang="en-US" dirty="0" smtClean="0">
                <a:solidFill>
                  <a:srgbClr val="333399"/>
                </a:solidFill>
              </a:rPr>
              <a:t>…</a:t>
            </a:r>
            <a:endParaRPr lang="en-US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64636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05000" y="1524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CC"/>
                </a:solidFill>
              </a:rPr>
              <a:t>Odometry</a:t>
            </a:r>
            <a:r>
              <a:rPr lang="en-US" dirty="0" smtClean="0">
                <a:solidFill>
                  <a:srgbClr val="0000CC"/>
                </a:solidFill>
              </a:rPr>
              <a:t>*:- Heading Correction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629400"/>
            <a:ext cx="3276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6542901"/>
            <a:ext cx="830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*Referred IMU </a:t>
            </a:r>
            <a:r>
              <a:rPr lang="en-US" sz="1200" dirty="0" err="1" smtClean="0"/>
              <a:t>Odometry</a:t>
            </a:r>
            <a:r>
              <a:rPr lang="en-US" sz="1200" dirty="0" smtClean="0"/>
              <a:t>, by David Andersen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295400"/>
            <a:ext cx="8458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major challenge in our bot was to move the robot in a straight line.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Deviation in the angle by even 0.1 degree might change the path of the robot by wide margin.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Solution:-</a:t>
            </a:r>
          </a:p>
          <a:p>
            <a:r>
              <a:rPr lang="en-US" sz="2000" dirty="0"/>
              <a:t> 	</a:t>
            </a:r>
            <a:r>
              <a:rPr lang="en-US" sz="2000" dirty="0" smtClean="0"/>
              <a:t>We have used </a:t>
            </a:r>
            <a:r>
              <a:rPr lang="en-US" sz="2000" dirty="0" err="1" smtClean="0"/>
              <a:t>Odometry</a:t>
            </a:r>
            <a:r>
              <a:rPr lang="en-US" sz="2000" dirty="0" smtClean="0"/>
              <a:t> for calculating the position of wheeled robot.</a:t>
            </a:r>
          </a:p>
          <a:p>
            <a:r>
              <a:rPr lang="en-US" sz="2000" dirty="0" smtClean="0"/>
              <a:t>Detailed solution:</a:t>
            </a:r>
            <a:endParaRPr lang="en-US" sz="2000" dirty="0"/>
          </a:p>
          <a:p>
            <a:pPr marL="342900" indent="-342900">
              <a:buAutoNum type="alphaUcPeriod"/>
            </a:pPr>
            <a:r>
              <a:rPr lang="en-US" sz="2000" dirty="0" smtClean="0"/>
              <a:t>Using Encoders :- For Accurately counting the rotation of robot wheels.</a:t>
            </a:r>
          </a:p>
          <a:p>
            <a:pPr marL="342900" indent="-342900">
              <a:buAutoNum type="alphaUcPeriod"/>
            </a:pPr>
            <a:r>
              <a:rPr lang="en-US" sz="2000" dirty="0" smtClean="0"/>
              <a:t>Mathematical Model</a:t>
            </a:r>
            <a:r>
              <a:rPr lang="en-US" sz="2000" dirty="0" smtClean="0">
                <a:sym typeface="Wingdings"/>
              </a:rPr>
              <a:t>:-</a:t>
            </a:r>
          </a:p>
          <a:p>
            <a:pPr lvl="1"/>
            <a:r>
              <a:rPr lang="en-US" sz="2000" dirty="0" smtClean="0">
                <a:sym typeface="Wingdings"/>
              </a:rPr>
              <a:t>(1)- Distance = (</a:t>
            </a:r>
            <a:r>
              <a:rPr lang="en-US" sz="2000" dirty="0" err="1" smtClean="0">
                <a:sym typeface="Wingdings"/>
              </a:rPr>
              <a:t>left_encoder</a:t>
            </a:r>
            <a:r>
              <a:rPr lang="en-US" sz="2000" dirty="0" smtClean="0">
                <a:sym typeface="Wingdings"/>
              </a:rPr>
              <a:t> + </a:t>
            </a:r>
            <a:r>
              <a:rPr lang="en-US" sz="2000" dirty="0" err="1" smtClean="0">
                <a:sym typeface="Wingdings"/>
              </a:rPr>
              <a:t>right_encoder</a:t>
            </a:r>
            <a:r>
              <a:rPr lang="en-US" sz="2000" dirty="0" smtClean="0">
                <a:sym typeface="Wingdings"/>
              </a:rPr>
              <a:t>) / 2.0</a:t>
            </a:r>
          </a:p>
          <a:p>
            <a:pPr lvl="1"/>
            <a:r>
              <a:rPr lang="en-US" sz="2000" dirty="0" smtClean="0">
                <a:sym typeface="Wingdings"/>
              </a:rPr>
              <a:t>(2)- theta = (</a:t>
            </a:r>
            <a:r>
              <a:rPr lang="en-US" sz="2000" dirty="0" err="1" smtClean="0">
                <a:sym typeface="Wingdings"/>
              </a:rPr>
              <a:t>left_encoder</a:t>
            </a:r>
            <a:r>
              <a:rPr lang="en-US" sz="2000" dirty="0" smtClean="0">
                <a:sym typeface="Wingdings"/>
              </a:rPr>
              <a:t> – </a:t>
            </a:r>
            <a:r>
              <a:rPr lang="en-US" sz="2000" dirty="0" err="1" smtClean="0">
                <a:sym typeface="Wingdings"/>
              </a:rPr>
              <a:t>right_encoder</a:t>
            </a:r>
            <a:r>
              <a:rPr lang="en-US" sz="2000" dirty="0" smtClean="0">
                <a:sym typeface="Wingdings"/>
              </a:rPr>
              <a:t>) / </a:t>
            </a:r>
            <a:r>
              <a:rPr lang="en-US" sz="2000" dirty="0" err="1" smtClean="0">
                <a:sym typeface="Wingdings"/>
              </a:rPr>
              <a:t>Wheel_Base</a:t>
            </a:r>
            <a:r>
              <a:rPr lang="en-US" sz="2000" dirty="0" smtClean="0">
                <a:sym typeface="Wingdings"/>
              </a:rPr>
              <a:t>;</a:t>
            </a:r>
          </a:p>
          <a:p>
            <a:pPr lvl="1"/>
            <a:r>
              <a:rPr lang="en-US" sz="2000" dirty="0" smtClean="0">
                <a:sym typeface="Wingdings"/>
              </a:rPr>
              <a:t>For having a robot </a:t>
            </a:r>
            <a:r>
              <a:rPr lang="en-US" sz="2000" dirty="0" err="1" smtClean="0">
                <a:sym typeface="Wingdings"/>
              </a:rPr>
              <a:t>positon</a:t>
            </a:r>
            <a:r>
              <a:rPr lang="en-US" sz="2000" dirty="0" smtClean="0">
                <a:sym typeface="Wingdings"/>
              </a:rPr>
              <a:t> in 2-D Cartesian space as follows:</a:t>
            </a:r>
          </a:p>
          <a:p>
            <a:pPr lvl="1"/>
            <a:r>
              <a:rPr lang="en-US" sz="2000" dirty="0" smtClean="0">
                <a:sym typeface="Wingdings"/>
              </a:rPr>
              <a:t>(1)- </a:t>
            </a:r>
            <a:r>
              <a:rPr lang="en-US" sz="2000" dirty="0" err="1" smtClean="0">
                <a:sym typeface="Wingdings"/>
              </a:rPr>
              <a:t>X_position</a:t>
            </a:r>
            <a:r>
              <a:rPr lang="en-US" sz="2000" dirty="0" smtClean="0">
                <a:sym typeface="Wingdings"/>
              </a:rPr>
              <a:t> = distance * sin(</a:t>
            </a:r>
            <a:r>
              <a:rPr lang="en-US" sz="2000" dirty="0" err="1" smtClean="0">
                <a:sym typeface="Wingdings"/>
              </a:rPr>
              <a:t>thetha</a:t>
            </a:r>
            <a:r>
              <a:rPr lang="en-US" sz="2000" dirty="0" smtClean="0">
                <a:sym typeface="Wingdings"/>
              </a:rPr>
              <a:t>);</a:t>
            </a:r>
          </a:p>
          <a:p>
            <a:pPr lvl="1"/>
            <a:r>
              <a:rPr lang="en-US" sz="2000" dirty="0" smtClean="0">
                <a:sym typeface="Wingdings"/>
              </a:rPr>
              <a:t>(2)- </a:t>
            </a:r>
            <a:r>
              <a:rPr lang="en-US" sz="2000" dirty="0" err="1" smtClean="0">
                <a:sym typeface="Wingdings"/>
              </a:rPr>
              <a:t>Y_position</a:t>
            </a:r>
            <a:r>
              <a:rPr lang="en-US" sz="2000" dirty="0" smtClean="0">
                <a:sym typeface="Wingdings"/>
              </a:rPr>
              <a:t> = distance * </a:t>
            </a:r>
            <a:r>
              <a:rPr lang="en-US" sz="2000" dirty="0" err="1" smtClean="0">
                <a:sym typeface="Wingdings"/>
              </a:rPr>
              <a:t>cos</a:t>
            </a:r>
            <a:r>
              <a:rPr lang="en-US" sz="2000" dirty="0" smtClean="0">
                <a:sym typeface="Wingdings"/>
              </a:rPr>
              <a:t>(</a:t>
            </a:r>
            <a:r>
              <a:rPr lang="en-US" sz="2000" dirty="0" err="1" smtClean="0">
                <a:sym typeface="Wingdings"/>
              </a:rPr>
              <a:t>thetha</a:t>
            </a:r>
            <a:r>
              <a:rPr lang="en-US" sz="2000" dirty="0" smtClean="0">
                <a:sym typeface="Wingdings"/>
              </a:rPr>
              <a:t>); </a:t>
            </a:r>
            <a:endParaRPr lang="en-US" sz="2000" dirty="0" smtClean="0"/>
          </a:p>
          <a:p>
            <a:r>
              <a:rPr lang="en-US" sz="2000" dirty="0" smtClean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795887866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33600" y="1524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CC"/>
                </a:solidFill>
              </a:rPr>
              <a:t>HeartBeat</a:t>
            </a:r>
            <a:r>
              <a:rPr lang="en-US" dirty="0" smtClean="0">
                <a:solidFill>
                  <a:srgbClr val="0000CC"/>
                </a:solidFill>
              </a:rPr>
              <a:t> Mechanism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629400"/>
            <a:ext cx="3276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600200"/>
            <a:ext cx="7620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Synchronization among different controllers in a </a:t>
            </a:r>
            <a:r>
              <a:rPr lang="en-US" sz="2000" dirty="0" err="1" smtClean="0"/>
              <a:t>multicontroller</a:t>
            </a:r>
            <a:r>
              <a:rPr lang="en-US" sz="2000" dirty="0" smtClean="0"/>
              <a:t> environment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 generate proper handshaking signals between the master and slave controllers for proper communication.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While communicating Raspberry </a:t>
            </a:r>
            <a:r>
              <a:rPr lang="en-US" sz="2000" dirty="0"/>
              <a:t>P</a:t>
            </a:r>
            <a:r>
              <a:rPr lang="en-US" sz="2000" dirty="0" smtClean="0"/>
              <a:t>i with other controllers loss of one packet was observed. 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Solution: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/>
              <a:t>acknodgement</a:t>
            </a:r>
            <a:r>
              <a:rPr lang="en-US" sz="2000" dirty="0" smtClean="0"/>
              <a:t> and status signal was sent to master controller by the slave controllers every 250msec.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5136091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pic>
        <p:nvPicPr>
          <p:cNvPr id="7" name="Picture 6" descr="system block diagrame 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2376264" cy="4968552"/>
          </a:xfrm>
          <a:prstGeom prst="rect">
            <a:avLst/>
          </a:prstGeom>
        </p:spPr>
      </p:pic>
      <p:pic>
        <p:nvPicPr>
          <p:cNvPr id="8" name="Picture 7" descr="system block diagrame 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492896"/>
            <a:ext cx="1810512" cy="3168352"/>
          </a:xfrm>
          <a:prstGeom prst="rect">
            <a:avLst/>
          </a:prstGeom>
        </p:spPr>
      </p:pic>
      <p:pic>
        <p:nvPicPr>
          <p:cNvPr id="9" name="Picture 8" descr="system block diagrame 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52" y="1340768"/>
            <a:ext cx="2232248" cy="4824536"/>
          </a:xfrm>
          <a:prstGeom prst="rect">
            <a:avLst/>
          </a:prstGeom>
        </p:spPr>
      </p:pic>
      <p:sp>
        <p:nvSpPr>
          <p:cNvPr id="10" name="Text Box 1"/>
          <p:cNvSpPr txBox="1">
            <a:spLocks noChangeArrowheads="1"/>
          </p:cNvSpPr>
          <p:nvPr/>
        </p:nvSpPr>
        <p:spPr bwMode="auto">
          <a:xfrm>
            <a:off x="301625" y="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System Block Diagram</a:t>
            </a:r>
            <a:endParaRPr lang="en-US" sz="33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93932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746760" y="3276600"/>
            <a:ext cx="4572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629400"/>
            <a:ext cx="3276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pic>
        <p:nvPicPr>
          <p:cNvPr id="6" name="Picture 5" descr="next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38225"/>
            <a:ext cx="4099560" cy="2847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67000" y="1524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Software Environment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2" name="Picture 1" descr="raspbery pi progr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03" y="1049795"/>
            <a:ext cx="4117057" cy="28364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4021326"/>
            <a:ext cx="3962400" cy="283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Atmega328, Arm controller programming in AVR Studio 6.0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Easy Access to integrated tools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Software Extension through Atmel Gallery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Easy Debugging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4021326"/>
            <a:ext cx="3810000" cy="283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Raspberry pi programming in GCC(terminal of </a:t>
            </a:r>
            <a:r>
              <a:rPr lang="en-US" sz="2000" dirty="0" err="1" smtClean="0"/>
              <a:t>linux</a:t>
            </a:r>
            <a:r>
              <a:rPr lang="en-US" sz="2000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Protected Mode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Networking with TCP/IP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Multiuser capability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Open Source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143817"/>
      </p:ext>
    </p:extLst>
  </p:cSld>
  <p:clrMapOvr>
    <a:masterClrMapping/>
  </p:clrMapOvr>
  <p:transition xmlns:p14="http://schemas.microsoft.com/office/powerpoint/2010/main" spd="slow" advClick="0" advTm="32000"/>
  <p:timing>
    <p:tnLst>
      <p:par>
        <p:cTn xmlns:p14="http://schemas.microsoft.com/office/powerpoint/2010/main"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5"/>
        <p14:stopEvt time="30583" objId="5"/>
      </p14:showEvt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4114800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Proportional Integral Derivative</a:t>
            </a:r>
          </a:p>
          <a:p>
            <a:pPr eaLnBrk="1" hangingPunct="1">
              <a:defRPr/>
            </a:pPr>
            <a:r>
              <a:rPr lang="en-US" dirty="0" smtClean="0"/>
              <a:t>Is Used to </a:t>
            </a:r>
            <a:r>
              <a:rPr lang="en-US" dirty="0"/>
              <a:t>control </a:t>
            </a:r>
            <a:r>
              <a:rPr lang="en-US" dirty="0" smtClean="0"/>
              <a:t>output </a:t>
            </a:r>
            <a:r>
              <a:rPr lang="en-US" dirty="0"/>
              <a:t>from a combination of different factors</a:t>
            </a:r>
            <a:r>
              <a:rPr lang="en-US" dirty="0" smtClean="0"/>
              <a:t>.</a:t>
            </a: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Output = P*</a:t>
            </a:r>
            <a:r>
              <a:rPr lang="en-US" dirty="0" err="1" smtClean="0">
                <a:cs typeface="Times New Roman" charset="0"/>
              </a:rPr>
              <a:t>Θ</a:t>
            </a:r>
            <a:r>
              <a:rPr lang="en-US" dirty="0" smtClean="0">
                <a:cs typeface="Times New Roman" charset="0"/>
              </a:rPr>
              <a:t> + I*</a:t>
            </a:r>
            <a:r>
              <a:rPr lang="en-US" dirty="0" err="1" smtClean="0">
                <a:cs typeface="Times New Roman" charset="0"/>
              </a:rPr>
              <a:t>Θ</a:t>
            </a:r>
            <a:r>
              <a:rPr lang="en-US" dirty="0" smtClean="0">
                <a:cs typeface="Times New Roman" charset="0"/>
              </a:rPr>
              <a:t> + D*</a:t>
            </a:r>
            <a:r>
              <a:rPr lang="en-US" dirty="0" err="1" smtClean="0">
                <a:cs typeface="Times New Roman" charset="0"/>
              </a:rPr>
              <a:t>Θ</a:t>
            </a:r>
            <a:r>
              <a:rPr lang="ja-JP" altLang="en-US" dirty="0" smtClean="0">
                <a:cs typeface="Times New Roman" charset="0"/>
              </a:rPr>
              <a:t>’</a:t>
            </a:r>
            <a:endParaRPr lang="en-US" dirty="0" smtClean="0">
              <a:cs typeface="Times New Roman" charset="0"/>
            </a:endParaRPr>
          </a:p>
          <a:p>
            <a:pPr lvl="1" eaLnBrk="1" hangingPunct="1">
              <a:defRPr/>
            </a:pPr>
            <a:r>
              <a:rPr lang="en-US" dirty="0" smtClean="0">
                <a:cs typeface="Times New Roman" charset="0"/>
              </a:rPr>
              <a:t>P represents</a:t>
            </a:r>
          </a:p>
          <a:p>
            <a:pPr lvl="2" eaLnBrk="1" hangingPunct="1">
              <a:defRPr/>
            </a:pPr>
            <a:r>
              <a:rPr lang="en-US" dirty="0" smtClean="0">
                <a:cs typeface="Times New Roman" charset="0"/>
              </a:rPr>
              <a:t>Current error</a:t>
            </a:r>
          </a:p>
          <a:p>
            <a:pPr lvl="1" eaLnBrk="1" hangingPunct="1">
              <a:defRPr/>
            </a:pPr>
            <a:r>
              <a:rPr lang="en-US" dirty="0" smtClean="0">
                <a:cs typeface="Times New Roman" charset="0"/>
              </a:rPr>
              <a:t>I represents</a:t>
            </a:r>
          </a:p>
          <a:p>
            <a:pPr lvl="2" eaLnBrk="1" hangingPunct="1">
              <a:defRPr/>
            </a:pPr>
            <a:r>
              <a:rPr lang="en-US" dirty="0" smtClean="0">
                <a:cs typeface="Times New Roman" charset="0"/>
              </a:rPr>
              <a:t>Sum of past errors</a:t>
            </a:r>
          </a:p>
          <a:p>
            <a:pPr lvl="1" eaLnBrk="1" hangingPunct="1">
              <a:defRPr/>
            </a:pPr>
            <a:r>
              <a:rPr lang="en-US" dirty="0" smtClean="0">
                <a:cs typeface="Times New Roman" charset="0"/>
              </a:rPr>
              <a:t>D  represents</a:t>
            </a:r>
          </a:p>
          <a:p>
            <a:pPr marL="465138" lvl="1" indent="0" eaLnBrk="1" hangingPunct="1">
              <a:buNone/>
              <a:defRPr/>
            </a:pPr>
            <a:r>
              <a:rPr lang="en-US" dirty="0">
                <a:cs typeface="Times New Roman" charset="0"/>
              </a:rPr>
              <a:t> </a:t>
            </a:r>
            <a:r>
              <a:rPr lang="en-US" dirty="0" smtClean="0">
                <a:cs typeface="Times New Roman" charset="0"/>
              </a:rPr>
              <a:t>   -Rate of change of error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133600"/>
            <a:ext cx="41148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600" y="1524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PID Motor Control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629400"/>
            <a:ext cx="3276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940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4600" y="1524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LCD Command Status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629400"/>
            <a:ext cx="3276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143000"/>
            <a:ext cx="815340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Heading:-Represents the current reading of the compass.</a:t>
            </a:r>
          </a:p>
          <a:p>
            <a:r>
              <a:rPr lang="en-US" dirty="0" smtClean="0"/>
              <a:t>Target Heading:-Represents the target reading of the compass. </a:t>
            </a:r>
          </a:p>
          <a:p>
            <a:r>
              <a:rPr lang="en-US" dirty="0" smtClean="0"/>
              <a:t>Slave Unit Command Status:-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CMFLT= command complete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FWD= Forward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RCL=Rotate Clockwise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RACL= Rotate Anticlockwise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	STOP= </a:t>
            </a:r>
            <a:r>
              <a:rPr lang="en-US" dirty="0" err="1" smtClean="0"/>
              <a:t>Stoped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 	KILL = All process kill</a:t>
            </a:r>
          </a:p>
        </p:txBody>
      </p:sp>
    </p:spTree>
    <p:extLst>
      <p:ext uri="{BB962C8B-B14F-4D97-AF65-F5344CB8AC3E}">
        <p14:creationId xmlns:p14="http://schemas.microsoft.com/office/powerpoint/2010/main" val="1737684671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4600" y="1524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Future Expansion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629400"/>
            <a:ext cx="3276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413569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Sleep Mode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Dead Zone Defining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Interfacing with joystick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Testing under International Protection(IP) Environments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Working with accelerometer in break mode for slant.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Image Processing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Google Maps Integration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Filter Algorithm</a:t>
            </a:r>
          </a:p>
        </p:txBody>
      </p:sp>
    </p:spTree>
    <p:extLst>
      <p:ext uri="{BB962C8B-B14F-4D97-AF65-F5344CB8AC3E}">
        <p14:creationId xmlns:p14="http://schemas.microsoft.com/office/powerpoint/2010/main" val="4133166527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4600" y="1524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Application Areas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629400"/>
            <a:ext cx="3276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295400"/>
            <a:ext cx="830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Unmanned Building Surveillance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Robotic Research Platform 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Prevention of Terror attacks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Perimeter Control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</p:txBody>
      </p:sp>
      <p:sp>
        <p:nvSpPr>
          <p:cNvPr id="3" name="Right Arrow 2">
            <a:hlinkClick r:id="rId2" action="ppaction://hlinksldjump"/>
          </p:cNvPr>
          <p:cNvSpPr/>
          <p:nvPr/>
        </p:nvSpPr>
        <p:spPr bwMode="auto">
          <a:xfrm>
            <a:off x="7391400" y="6019800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166527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71800" y="3980765"/>
            <a:ext cx="2667000" cy="1447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5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66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500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66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" pitchFamily="18" charset="0"/>
              </a:rPr>
              <a:t>Robo</a:t>
            </a:r>
            <a:r>
              <a:rPr lang="en-US" sz="25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66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" pitchFamily="18" charset="0"/>
              </a:rPr>
              <a:t> –</a:t>
            </a:r>
            <a:r>
              <a:rPr kumimoji="0" lang="en-US" sz="2500" i="0" u="none" normalizeH="0" baseline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66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" pitchFamily="18" charset="0"/>
              </a:rPr>
              <a:t> Controller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5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66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" pitchFamily="18" charset="0"/>
              </a:rPr>
              <a:t>(slave)</a:t>
            </a:r>
            <a:endParaRPr kumimoji="0" lang="en-US" sz="2500" i="0" u="none" normalizeH="0" baseline="0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66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" pitchFamily="18" charset="0"/>
            </a:endParaRPr>
          </a:p>
        </p:txBody>
      </p:sp>
      <p:sp>
        <p:nvSpPr>
          <p:cNvPr id="9" name="Connector 8"/>
          <p:cNvSpPr/>
          <p:nvPr/>
        </p:nvSpPr>
        <p:spPr bwMode="auto">
          <a:xfrm>
            <a:off x="7924800" y="3447365"/>
            <a:ext cx="457200" cy="4572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Connector 9"/>
          <p:cNvSpPr/>
          <p:nvPr/>
        </p:nvSpPr>
        <p:spPr bwMode="auto">
          <a:xfrm>
            <a:off x="7924800" y="5428565"/>
            <a:ext cx="457200" cy="4572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477000" y="3371165"/>
            <a:ext cx="10668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477000" y="5352365"/>
            <a:ext cx="10668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20" name="Elbow Connector 19"/>
          <p:cNvCxnSpPr>
            <a:stCxn id="8" idx="3"/>
          </p:cNvCxnSpPr>
          <p:nvPr/>
        </p:nvCxnSpPr>
        <p:spPr bwMode="auto">
          <a:xfrm>
            <a:off x="5638800" y="4704665"/>
            <a:ext cx="914400" cy="87630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Elbow Connector 20"/>
          <p:cNvCxnSpPr>
            <a:endCxn id="17" idx="1"/>
          </p:cNvCxnSpPr>
          <p:nvPr/>
        </p:nvCxnSpPr>
        <p:spPr bwMode="auto">
          <a:xfrm rot="5400000" flipH="1" flipV="1">
            <a:off x="5753100" y="4018865"/>
            <a:ext cx="1066800" cy="3810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638800" y="4361765"/>
            <a:ext cx="45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I/O</a:t>
            </a:r>
            <a:endParaRPr lang="en-US" sz="1500" dirty="0"/>
          </a:p>
        </p:txBody>
      </p:sp>
      <p:cxnSp>
        <p:nvCxnSpPr>
          <p:cNvPr id="27" name="Straight Arrow Connector 26"/>
          <p:cNvCxnSpPr>
            <a:stCxn id="17" idx="3"/>
            <a:endCxn id="9" idx="2"/>
          </p:cNvCxnSpPr>
          <p:nvPr/>
        </p:nvCxnSpPr>
        <p:spPr bwMode="auto">
          <a:xfrm>
            <a:off x="7543800" y="3675965"/>
            <a:ext cx="381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7543800" y="5657165"/>
            <a:ext cx="381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629400" y="3371165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660066"/>
                </a:solidFill>
              </a:rPr>
              <a:t>Motor Driver</a:t>
            </a:r>
            <a:endParaRPr lang="en-US" sz="1500" dirty="0">
              <a:solidFill>
                <a:srgbClr val="66006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9400" y="5352365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660066"/>
                </a:solidFill>
              </a:rPr>
              <a:t>Motor Driver</a:t>
            </a:r>
            <a:endParaRPr lang="en-US" sz="1500" dirty="0">
              <a:solidFill>
                <a:srgbClr val="6600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72400" y="4417367"/>
            <a:ext cx="76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Geared Motors</a:t>
            </a:r>
            <a:endParaRPr lang="en-US" sz="1500" dirty="0"/>
          </a:p>
        </p:txBody>
      </p:sp>
      <p:cxnSp>
        <p:nvCxnSpPr>
          <p:cNvPr id="34" name="Straight Arrow Connector 33"/>
          <p:cNvCxnSpPr>
            <a:stCxn id="32" idx="0"/>
            <a:endCxn id="9" idx="4"/>
          </p:cNvCxnSpPr>
          <p:nvPr/>
        </p:nvCxnSpPr>
        <p:spPr bwMode="auto">
          <a:xfrm flipV="1">
            <a:off x="8153400" y="3904565"/>
            <a:ext cx="0" cy="5128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32" idx="2"/>
            <a:endCxn id="10" idx="0"/>
          </p:cNvCxnSpPr>
          <p:nvPr/>
        </p:nvCxnSpPr>
        <p:spPr bwMode="auto">
          <a:xfrm>
            <a:off x="8153400" y="4971365"/>
            <a:ext cx="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Moon 39"/>
          <p:cNvSpPr/>
          <p:nvPr/>
        </p:nvSpPr>
        <p:spPr bwMode="auto">
          <a:xfrm rot="5400000">
            <a:off x="7848599" y="3142567"/>
            <a:ext cx="609601" cy="457199"/>
          </a:xfrm>
          <a:prstGeom prst="moon">
            <a:avLst>
              <a:gd name="adj" fmla="val 6225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41" name="Moon 40"/>
          <p:cNvSpPr/>
          <p:nvPr/>
        </p:nvSpPr>
        <p:spPr bwMode="auto">
          <a:xfrm rot="15937023">
            <a:off x="7871225" y="5716786"/>
            <a:ext cx="609601" cy="457199"/>
          </a:xfrm>
          <a:prstGeom prst="moon">
            <a:avLst>
              <a:gd name="adj" fmla="val 6225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05800" y="27248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Encoder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5729138" y="2645207"/>
            <a:ext cx="3275119" cy="2985741"/>
          </a:xfrm>
          <a:custGeom>
            <a:avLst/>
            <a:gdLst>
              <a:gd name="connsiteX0" fmla="*/ 0 w 3275119"/>
              <a:gd name="connsiteY0" fmla="*/ 0 h 2985741"/>
              <a:gd name="connsiteX1" fmla="*/ 0 w 3275119"/>
              <a:gd name="connsiteY1" fmla="*/ 0 h 2985741"/>
              <a:gd name="connsiteX2" fmla="*/ 871598 w 3275119"/>
              <a:gd name="connsiteY2" fmla="*/ 348659 h 2985741"/>
              <a:gd name="connsiteX3" fmla="*/ 2291058 w 3275119"/>
              <a:gd name="connsiteY3" fmla="*/ 1506705 h 2985741"/>
              <a:gd name="connsiteX4" fmla="*/ 3063045 w 3275119"/>
              <a:gd name="connsiteY4" fmla="*/ 2664752 h 2985741"/>
              <a:gd name="connsiteX5" fmla="*/ 3150205 w 3275119"/>
              <a:gd name="connsiteY5" fmla="*/ 2789273 h 2985741"/>
              <a:gd name="connsiteX6" fmla="*/ 3224913 w 3275119"/>
              <a:gd name="connsiteY6" fmla="*/ 2913794 h 2985741"/>
              <a:gd name="connsiteX7" fmla="*/ 3175108 w 3275119"/>
              <a:gd name="connsiteY7" fmla="*/ 2938698 h 2985741"/>
              <a:gd name="connsiteX8" fmla="*/ 2876274 w 3275119"/>
              <a:gd name="connsiteY8" fmla="*/ 2677204 h 2985741"/>
              <a:gd name="connsiteX9" fmla="*/ 2776663 w 3275119"/>
              <a:gd name="connsiteY9" fmla="*/ 2453066 h 2985741"/>
              <a:gd name="connsiteX10" fmla="*/ 2739308 w 3275119"/>
              <a:gd name="connsiteY10" fmla="*/ 2390805 h 2985741"/>
              <a:gd name="connsiteX11" fmla="*/ 1494168 w 3275119"/>
              <a:gd name="connsiteY11" fmla="*/ 1021073 h 2985741"/>
              <a:gd name="connsiteX12" fmla="*/ 1307397 w 3275119"/>
              <a:gd name="connsiteY12" fmla="*/ 871648 h 2985741"/>
              <a:gd name="connsiteX13" fmla="*/ 1257591 w 3275119"/>
              <a:gd name="connsiteY13" fmla="*/ 821839 h 2985741"/>
              <a:gd name="connsiteX14" fmla="*/ 1182883 w 3275119"/>
              <a:gd name="connsiteY14" fmla="*/ 759579 h 2985741"/>
              <a:gd name="connsiteX15" fmla="*/ 1182883 w 3275119"/>
              <a:gd name="connsiteY15" fmla="*/ 759579 h 298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5119" h="2985741">
                <a:moveTo>
                  <a:pt x="0" y="0"/>
                </a:moveTo>
                <a:lnTo>
                  <a:pt x="0" y="0"/>
                </a:lnTo>
                <a:cubicBezTo>
                  <a:pt x="295691" y="98570"/>
                  <a:pt x="600219" y="193577"/>
                  <a:pt x="871598" y="348659"/>
                </a:cubicBezTo>
                <a:cubicBezTo>
                  <a:pt x="1488459" y="701171"/>
                  <a:pt x="1831126" y="990806"/>
                  <a:pt x="2291058" y="1506705"/>
                </a:cubicBezTo>
                <a:cubicBezTo>
                  <a:pt x="2680930" y="1944019"/>
                  <a:pt x="2697311" y="2142247"/>
                  <a:pt x="3063045" y="2664752"/>
                </a:cubicBezTo>
                <a:cubicBezTo>
                  <a:pt x="3092098" y="2706259"/>
                  <a:pt x="3122682" y="2746736"/>
                  <a:pt x="3150205" y="2789273"/>
                </a:cubicBezTo>
                <a:cubicBezTo>
                  <a:pt x="3464818" y="3275523"/>
                  <a:pt x="3066343" y="2675930"/>
                  <a:pt x="3224913" y="2913794"/>
                </a:cubicBezTo>
                <a:cubicBezTo>
                  <a:pt x="3208311" y="2922095"/>
                  <a:pt x="3193043" y="2943481"/>
                  <a:pt x="3175108" y="2938698"/>
                </a:cubicBezTo>
                <a:cubicBezTo>
                  <a:pt x="3031584" y="2900422"/>
                  <a:pt x="2968013" y="2783063"/>
                  <a:pt x="2876274" y="2677204"/>
                </a:cubicBezTo>
                <a:cubicBezTo>
                  <a:pt x="2843070" y="2602491"/>
                  <a:pt x="2818726" y="2523174"/>
                  <a:pt x="2776663" y="2453066"/>
                </a:cubicBezTo>
                <a:cubicBezTo>
                  <a:pt x="2764211" y="2432312"/>
                  <a:pt x="2755455" y="2408834"/>
                  <a:pt x="2739308" y="2390805"/>
                </a:cubicBezTo>
                <a:cubicBezTo>
                  <a:pt x="2327655" y="1931166"/>
                  <a:pt x="1917390" y="1470082"/>
                  <a:pt x="1494168" y="1021073"/>
                </a:cubicBezTo>
                <a:cubicBezTo>
                  <a:pt x="1439481" y="963054"/>
                  <a:pt x="1368382" y="923006"/>
                  <a:pt x="1307397" y="871648"/>
                </a:cubicBezTo>
                <a:cubicBezTo>
                  <a:pt x="1289438" y="856524"/>
                  <a:pt x="1275139" y="837438"/>
                  <a:pt x="1257591" y="821839"/>
                </a:cubicBezTo>
                <a:cubicBezTo>
                  <a:pt x="1137288" y="714897"/>
                  <a:pt x="1225934" y="802633"/>
                  <a:pt x="1182883" y="759579"/>
                </a:cubicBezTo>
                <a:lnTo>
                  <a:pt x="1182883" y="759579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76" name="Elbow Connector 75"/>
          <p:cNvCxnSpPr/>
          <p:nvPr/>
        </p:nvCxnSpPr>
        <p:spPr bwMode="auto">
          <a:xfrm flipV="1">
            <a:off x="4572000" y="2609165"/>
            <a:ext cx="3581400" cy="1371600"/>
          </a:xfrm>
          <a:prstGeom prst="bentConnector3">
            <a:avLst>
              <a:gd name="adj1" fmla="val -343"/>
            </a:avLst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Arrow Connector 79"/>
          <p:cNvCxnSpPr>
            <a:stCxn id="40" idx="1"/>
          </p:cNvCxnSpPr>
          <p:nvPr/>
        </p:nvCxnSpPr>
        <p:spPr bwMode="auto">
          <a:xfrm flipV="1">
            <a:off x="8153399" y="2609165"/>
            <a:ext cx="1" cy="4572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Elbow Connector 82"/>
          <p:cNvCxnSpPr/>
          <p:nvPr/>
        </p:nvCxnSpPr>
        <p:spPr bwMode="auto">
          <a:xfrm>
            <a:off x="4572000" y="5428565"/>
            <a:ext cx="3657600" cy="1066800"/>
          </a:xfrm>
          <a:prstGeom prst="bentConnector3">
            <a:avLst>
              <a:gd name="adj1" fmla="val 85"/>
            </a:avLst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Arrow Connector 111"/>
          <p:cNvCxnSpPr>
            <a:stCxn id="41" idx="1"/>
          </p:cNvCxnSpPr>
          <p:nvPr/>
        </p:nvCxnSpPr>
        <p:spPr bwMode="auto">
          <a:xfrm>
            <a:off x="8199320" y="6249295"/>
            <a:ext cx="3808" cy="2476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3" name="TextBox 142"/>
          <p:cNvSpPr txBox="1"/>
          <p:nvPr/>
        </p:nvSpPr>
        <p:spPr>
          <a:xfrm>
            <a:off x="4495800" y="3675965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INTR</a:t>
            </a:r>
            <a:endParaRPr lang="en-US" sz="1500" dirty="0"/>
          </a:p>
        </p:txBody>
      </p:sp>
      <p:sp>
        <p:nvSpPr>
          <p:cNvPr id="144" name="TextBox 143"/>
          <p:cNvSpPr txBox="1"/>
          <p:nvPr/>
        </p:nvSpPr>
        <p:spPr>
          <a:xfrm>
            <a:off x="4495800" y="5352365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INTR</a:t>
            </a:r>
            <a:endParaRPr lang="en-US" sz="1500" dirty="0"/>
          </a:p>
        </p:txBody>
      </p:sp>
      <p:sp>
        <p:nvSpPr>
          <p:cNvPr id="145" name="TextBox 144"/>
          <p:cNvSpPr txBox="1"/>
          <p:nvPr/>
        </p:nvSpPr>
        <p:spPr>
          <a:xfrm>
            <a:off x="7010400" y="2590800"/>
            <a:ext cx="990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Feedback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086600" y="6172200"/>
            <a:ext cx="990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Feedback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4800600" y="2761565"/>
            <a:ext cx="11430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Times" pitchFamily="18" charset="0"/>
              </a:rPr>
              <a:t>IMU (Compass)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334000" y="3352800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I2C</a:t>
            </a:r>
            <a:endParaRPr lang="en-US" sz="1500" dirty="0"/>
          </a:p>
        </p:txBody>
      </p:sp>
      <p:sp>
        <p:nvSpPr>
          <p:cNvPr id="154" name="Rectangle 153"/>
          <p:cNvSpPr/>
          <p:nvPr/>
        </p:nvSpPr>
        <p:spPr bwMode="auto">
          <a:xfrm>
            <a:off x="4724400" y="5885765"/>
            <a:ext cx="9906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500" dirty="0">
                <a:solidFill>
                  <a:srgbClr val="660066"/>
                </a:solidFill>
                <a:latin typeface="Times" pitchFamily="18" charset="0"/>
              </a:rPr>
              <a:t> </a:t>
            </a:r>
            <a:r>
              <a:rPr lang="en-US" sz="1500" dirty="0" smtClean="0">
                <a:solidFill>
                  <a:srgbClr val="660066"/>
                </a:solidFill>
                <a:latin typeface="Times" pitchFamily="18" charset="0"/>
              </a:rPr>
              <a:t>   </a:t>
            </a: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Times" pitchFamily="18" charset="0"/>
              </a:rPr>
              <a:t>LCD</a:t>
            </a:r>
          </a:p>
        </p:txBody>
      </p:sp>
      <p:cxnSp>
        <p:nvCxnSpPr>
          <p:cNvPr id="155" name="Straight Arrow Connector 154"/>
          <p:cNvCxnSpPr/>
          <p:nvPr/>
        </p:nvCxnSpPr>
        <p:spPr bwMode="auto">
          <a:xfrm>
            <a:off x="5334000" y="5410200"/>
            <a:ext cx="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6" name="TextBox 155"/>
          <p:cNvSpPr txBox="1"/>
          <p:nvPr/>
        </p:nvSpPr>
        <p:spPr>
          <a:xfrm>
            <a:off x="5334000" y="5580965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I/0</a:t>
            </a:r>
            <a:endParaRPr lang="en-US" sz="1500" dirty="0"/>
          </a:p>
        </p:txBody>
      </p:sp>
      <p:sp>
        <p:nvSpPr>
          <p:cNvPr id="160" name="Rectangle 159"/>
          <p:cNvSpPr/>
          <p:nvPr/>
        </p:nvSpPr>
        <p:spPr bwMode="auto">
          <a:xfrm>
            <a:off x="3657600" y="5885765"/>
            <a:ext cx="838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Times" pitchFamily="18" charset="0"/>
              </a:rPr>
              <a:t>Bumper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962400" y="5580965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Power</a:t>
            </a:r>
            <a:endParaRPr lang="en-US" sz="1500" dirty="0"/>
          </a:p>
        </p:txBody>
      </p:sp>
      <p:cxnSp>
        <p:nvCxnSpPr>
          <p:cNvPr id="171" name="Straight Arrow Connector 170"/>
          <p:cNvCxnSpPr/>
          <p:nvPr/>
        </p:nvCxnSpPr>
        <p:spPr bwMode="auto">
          <a:xfrm>
            <a:off x="5334000" y="3371165"/>
            <a:ext cx="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5" name="Straight Arrow Connector 174"/>
          <p:cNvCxnSpPr/>
          <p:nvPr/>
        </p:nvCxnSpPr>
        <p:spPr bwMode="auto">
          <a:xfrm flipV="1">
            <a:off x="4038600" y="5428565"/>
            <a:ext cx="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6" name="Rectangle 175"/>
          <p:cNvSpPr/>
          <p:nvPr/>
        </p:nvSpPr>
        <p:spPr bwMode="auto">
          <a:xfrm>
            <a:off x="2743200" y="5885765"/>
            <a:ext cx="838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Times" pitchFamily="18" charset="0"/>
              </a:rPr>
              <a:t>  Sonar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1600200" y="5199965"/>
            <a:ext cx="838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Times" pitchFamily="18" charset="0"/>
              </a:rPr>
              <a:t>    RF</a:t>
            </a:r>
          </a:p>
        </p:txBody>
      </p:sp>
      <p:cxnSp>
        <p:nvCxnSpPr>
          <p:cNvPr id="182" name="Elbow Connector 181"/>
          <p:cNvCxnSpPr/>
          <p:nvPr/>
        </p:nvCxnSpPr>
        <p:spPr bwMode="auto">
          <a:xfrm rot="5400000" flipH="1" flipV="1">
            <a:off x="2305050" y="4495115"/>
            <a:ext cx="381000" cy="10287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4" name="TextBox 183"/>
          <p:cNvSpPr txBox="1"/>
          <p:nvPr/>
        </p:nvSpPr>
        <p:spPr>
          <a:xfrm>
            <a:off x="3048000" y="5580965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ADC</a:t>
            </a:r>
            <a:endParaRPr lang="en-US" sz="1500" dirty="0"/>
          </a:p>
        </p:txBody>
      </p:sp>
      <p:sp>
        <p:nvSpPr>
          <p:cNvPr id="185" name="TextBox 184"/>
          <p:cNvSpPr txBox="1"/>
          <p:nvPr/>
        </p:nvSpPr>
        <p:spPr>
          <a:xfrm>
            <a:off x="1905000" y="4876800"/>
            <a:ext cx="838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UART1</a:t>
            </a:r>
            <a:endParaRPr lang="en-US" sz="1500" dirty="0"/>
          </a:p>
        </p:txBody>
      </p:sp>
      <p:sp>
        <p:nvSpPr>
          <p:cNvPr id="186" name="Rectangle 185"/>
          <p:cNvSpPr/>
          <p:nvPr/>
        </p:nvSpPr>
        <p:spPr bwMode="auto">
          <a:xfrm>
            <a:off x="228600" y="3166139"/>
            <a:ext cx="1828800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0" u="non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76200" y="3352800"/>
            <a:ext cx="1981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66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" pitchFamily="18" charset="0"/>
              </a:rPr>
              <a:t>OBC</a:t>
            </a:r>
            <a:endParaRPr lang="en-US" sz="25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66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" pitchFamily="18" charset="0"/>
            </a:endParaRPr>
          </a:p>
        </p:txBody>
      </p:sp>
      <p:cxnSp>
        <p:nvCxnSpPr>
          <p:cNvPr id="189" name="Elbow Connector 188"/>
          <p:cNvCxnSpPr/>
          <p:nvPr/>
        </p:nvCxnSpPr>
        <p:spPr bwMode="auto">
          <a:xfrm>
            <a:off x="1600200" y="4056965"/>
            <a:ext cx="1371600" cy="609600"/>
          </a:xfrm>
          <a:prstGeom prst="bentConnector3">
            <a:avLst>
              <a:gd name="adj1" fmla="val 1222"/>
            </a:avLst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91" name="TextBox 190"/>
          <p:cNvSpPr txBox="1"/>
          <p:nvPr/>
        </p:nvSpPr>
        <p:spPr>
          <a:xfrm>
            <a:off x="2209800" y="4143345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UART0</a:t>
            </a:r>
          </a:p>
          <a:p>
            <a:r>
              <a:rPr lang="en-US" sz="1300" dirty="0" smtClean="0"/>
              <a:t>(RS232)</a:t>
            </a:r>
            <a:endParaRPr lang="en-US" sz="1300" dirty="0"/>
          </a:p>
        </p:txBody>
      </p:sp>
      <p:sp>
        <p:nvSpPr>
          <p:cNvPr id="192" name="Text Box 1"/>
          <p:cNvSpPr txBox="1">
            <a:spLocks noChangeArrowheads="1"/>
          </p:cNvSpPr>
          <p:nvPr/>
        </p:nvSpPr>
        <p:spPr bwMode="auto">
          <a:xfrm>
            <a:off x="301625" y="3175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Block Diagram</a:t>
            </a:r>
            <a:endParaRPr lang="en-US" sz="33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5" name="Rectangle 194"/>
          <p:cNvSpPr/>
          <p:nvPr/>
        </p:nvSpPr>
        <p:spPr bwMode="auto">
          <a:xfrm>
            <a:off x="2362200" y="1642139"/>
            <a:ext cx="1828800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0" u="non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2362200" y="1676400"/>
            <a:ext cx="1828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66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" pitchFamily="18" charset="0"/>
              </a:rPr>
              <a:t>Servo Controller</a:t>
            </a:r>
            <a:endParaRPr lang="en-US" sz="25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66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Times" pitchFamily="18" charset="0"/>
            </a:endParaRPr>
          </a:p>
        </p:txBody>
      </p:sp>
      <p:cxnSp>
        <p:nvCxnSpPr>
          <p:cNvPr id="202" name="Elbow Connector 201"/>
          <p:cNvCxnSpPr>
            <a:endCxn id="186" idx="3"/>
          </p:cNvCxnSpPr>
          <p:nvPr/>
        </p:nvCxnSpPr>
        <p:spPr bwMode="auto">
          <a:xfrm rot="5400000">
            <a:off x="1893213" y="2697152"/>
            <a:ext cx="1090374" cy="7620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4" name="TextBox 203"/>
          <p:cNvSpPr txBox="1"/>
          <p:nvPr/>
        </p:nvSpPr>
        <p:spPr>
          <a:xfrm>
            <a:off x="2438400" y="2532965"/>
            <a:ext cx="533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I/O</a:t>
            </a:r>
            <a:endParaRPr lang="en-US" sz="1500" dirty="0"/>
          </a:p>
        </p:txBody>
      </p:sp>
      <p:sp>
        <p:nvSpPr>
          <p:cNvPr id="214" name="Rectangle 213"/>
          <p:cNvSpPr/>
          <p:nvPr/>
        </p:nvSpPr>
        <p:spPr bwMode="auto">
          <a:xfrm>
            <a:off x="4724400" y="1905000"/>
            <a:ext cx="838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Times" pitchFamily="18" charset="0"/>
              </a:rPr>
              <a:t>   RFID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4191000" y="205740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UART </a:t>
            </a:r>
            <a:endParaRPr lang="en-US" sz="1000" dirty="0"/>
          </a:p>
        </p:txBody>
      </p:sp>
      <p:sp>
        <p:nvSpPr>
          <p:cNvPr id="218" name="Rectangle 217"/>
          <p:cNvSpPr/>
          <p:nvPr/>
        </p:nvSpPr>
        <p:spPr bwMode="auto">
          <a:xfrm>
            <a:off x="914400" y="1905000"/>
            <a:ext cx="838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Times" pitchFamily="18" charset="0"/>
              </a:rPr>
              <a:t>  Servo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1905000" y="2057400"/>
            <a:ext cx="533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I/O</a:t>
            </a:r>
            <a:endParaRPr lang="en-US" sz="1500" dirty="0"/>
          </a:p>
        </p:txBody>
      </p:sp>
      <p:sp>
        <p:nvSpPr>
          <p:cNvPr id="224" name="Rectangle 223"/>
          <p:cNvSpPr/>
          <p:nvPr/>
        </p:nvSpPr>
        <p:spPr bwMode="auto">
          <a:xfrm>
            <a:off x="3124200" y="2971800"/>
            <a:ext cx="9144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Times" pitchFamily="18" charset="0"/>
              </a:rPr>
              <a:t>Switches</a:t>
            </a:r>
          </a:p>
        </p:txBody>
      </p:sp>
      <p:cxnSp>
        <p:nvCxnSpPr>
          <p:cNvPr id="225" name="Straight Arrow Connector 224"/>
          <p:cNvCxnSpPr/>
          <p:nvPr/>
        </p:nvCxnSpPr>
        <p:spPr bwMode="auto">
          <a:xfrm flipV="1">
            <a:off x="3581400" y="2514600"/>
            <a:ext cx="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6" name="TextBox 225"/>
          <p:cNvSpPr txBox="1"/>
          <p:nvPr/>
        </p:nvSpPr>
        <p:spPr>
          <a:xfrm>
            <a:off x="3581400" y="2648635"/>
            <a:ext cx="533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I/O</a:t>
            </a:r>
            <a:endParaRPr lang="en-US" sz="1500" dirty="0"/>
          </a:p>
        </p:txBody>
      </p:sp>
      <p:sp>
        <p:nvSpPr>
          <p:cNvPr id="227" name="Rectangle 226"/>
          <p:cNvSpPr/>
          <p:nvPr/>
        </p:nvSpPr>
        <p:spPr bwMode="auto">
          <a:xfrm>
            <a:off x="228600" y="4590365"/>
            <a:ext cx="838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Times" pitchFamily="18" charset="0"/>
              </a:rPr>
              <a:t>Speaker</a:t>
            </a:r>
          </a:p>
        </p:txBody>
      </p:sp>
      <p:cxnSp>
        <p:nvCxnSpPr>
          <p:cNvPr id="228" name="Straight Arrow Connector 227"/>
          <p:cNvCxnSpPr/>
          <p:nvPr/>
        </p:nvCxnSpPr>
        <p:spPr bwMode="auto">
          <a:xfrm>
            <a:off x="609600" y="4114800"/>
            <a:ext cx="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3" name="TextBox 232"/>
          <p:cNvSpPr txBox="1"/>
          <p:nvPr/>
        </p:nvSpPr>
        <p:spPr>
          <a:xfrm>
            <a:off x="533400" y="4267200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Aux</a:t>
            </a:r>
            <a:endParaRPr lang="en-US" sz="1500" dirty="0"/>
          </a:p>
        </p:txBody>
      </p:sp>
      <p:cxnSp>
        <p:nvCxnSpPr>
          <p:cNvPr id="250" name="Straight Arrow Connector 249"/>
          <p:cNvCxnSpPr/>
          <p:nvPr/>
        </p:nvCxnSpPr>
        <p:spPr bwMode="auto">
          <a:xfrm flipV="1">
            <a:off x="3124200" y="5428565"/>
            <a:ext cx="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3" name="Rectangle 252"/>
          <p:cNvSpPr/>
          <p:nvPr/>
        </p:nvSpPr>
        <p:spPr bwMode="auto">
          <a:xfrm>
            <a:off x="533400" y="5352365"/>
            <a:ext cx="8382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Times" pitchFamily="18" charset="0"/>
              </a:rPr>
              <a:t>   LED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533400" y="5047565"/>
            <a:ext cx="838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Video</a:t>
            </a:r>
            <a:endParaRPr lang="en-US" sz="1500" dirty="0"/>
          </a:p>
        </p:txBody>
      </p:sp>
      <p:cxnSp>
        <p:nvCxnSpPr>
          <p:cNvPr id="255" name="Straight Arrow Connector 254"/>
          <p:cNvCxnSpPr>
            <a:stCxn id="186" idx="2"/>
          </p:cNvCxnSpPr>
          <p:nvPr/>
        </p:nvCxnSpPr>
        <p:spPr bwMode="auto">
          <a:xfrm>
            <a:off x="1143000" y="4080539"/>
            <a:ext cx="0" cy="12534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F6FC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7" name="TextBox 256"/>
          <p:cNvSpPr txBox="1"/>
          <p:nvPr/>
        </p:nvSpPr>
        <p:spPr>
          <a:xfrm>
            <a:off x="8305800" y="6230035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Encoder</a:t>
            </a:r>
            <a:endParaRPr lang="en-US" sz="1500" dirty="0">
              <a:solidFill>
                <a:srgbClr val="FF0000"/>
              </a:solidFill>
            </a:endParaRPr>
          </a:p>
        </p:txBody>
      </p:sp>
      <p:cxnSp>
        <p:nvCxnSpPr>
          <p:cNvPr id="282" name="Straight Arrow Connector 281"/>
          <p:cNvCxnSpPr>
            <a:stCxn id="214" idx="1"/>
            <a:endCxn id="195" idx="3"/>
          </p:cNvCxnSpPr>
          <p:nvPr/>
        </p:nvCxnSpPr>
        <p:spPr bwMode="auto">
          <a:xfrm flipH="1">
            <a:off x="4191000" y="2095500"/>
            <a:ext cx="533400" cy="38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9" name="Straight Arrow Connector 288"/>
          <p:cNvCxnSpPr>
            <a:stCxn id="195" idx="1"/>
            <a:endCxn id="218" idx="3"/>
          </p:cNvCxnSpPr>
          <p:nvPr/>
        </p:nvCxnSpPr>
        <p:spPr bwMode="auto">
          <a:xfrm flipH="1" flipV="1">
            <a:off x="1752600" y="2095500"/>
            <a:ext cx="609600" cy="38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82804055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3810000"/>
            <a:ext cx="533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Evaluator And PR Leader</a:t>
            </a:r>
            <a:r>
              <a:rPr lang="en-US" dirty="0"/>
              <a:t>	</a:t>
            </a:r>
            <a:r>
              <a:rPr lang="en-US" dirty="0" smtClean="0"/>
              <a:t>	By</a:t>
            </a:r>
            <a:endParaRPr lang="en-US" dirty="0"/>
          </a:p>
          <a:p>
            <a:r>
              <a:rPr lang="en-US" dirty="0" smtClean="0"/>
              <a:t>        	   </a:t>
            </a:r>
            <a:r>
              <a:rPr lang="en-US" dirty="0" err="1" smtClean="0"/>
              <a:t>Shantmanu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pratham-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041400"/>
            <a:ext cx="2222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96758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3505200" y="990600"/>
            <a:ext cx="1447800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600" dirty="0" smtClean="0">
                <a:latin typeface="Times" pitchFamily="18" charset="0"/>
              </a:rPr>
              <a:t>Assembling and orientation</a:t>
            </a: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752600" y="2286000"/>
            <a:ext cx="1447800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Rating and final Evaluation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5410200" y="2286000"/>
            <a:ext cx="1447800" cy="9207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Data reading</a:t>
            </a:r>
            <a:r>
              <a:rPr kumimoji="0" lang="en-IN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 and performance planning</a:t>
            </a:r>
            <a:endParaRPr kumimoji="0" lang="en-I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752600" y="4191000"/>
            <a:ext cx="1447800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Observation and Node Data collection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410200" y="4191000"/>
            <a:ext cx="1447800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rPr>
              <a:t>Calibrating the sensors and program plan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581400" y="5562600"/>
            <a:ext cx="1447800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IN" sz="1600" dirty="0">
                <a:latin typeface="Times" pitchFamily="18" charset="0"/>
              </a:rPr>
              <a:t>Configuring Robotic </a:t>
            </a:r>
            <a:r>
              <a:rPr lang="en-IN" sz="1600" dirty="0" smtClean="0">
                <a:latin typeface="Times" pitchFamily="18" charset="0"/>
              </a:rPr>
              <a:t>arm and LCD  </a:t>
            </a:r>
            <a:endParaRPr kumimoji="0" lang="en-I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28" name="Curved Connector 27"/>
          <p:cNvCxnSpPr>
            <a:stCxn id="2" idx="3"/>
            <a:endCxn id="4" idx="0"/>
          </p:cNvCxnSpPr>
          <p:nvPr/>
        </p:nvCxnSpPr>
        <p:spPr bwMode="auto">
          <a:xfrm>
            <a:off x="4953000" y="1447800"/>
            <a:ext cx="1181100" cy="83820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Curved Connector 29"/>
          <p:cNvCxnSpPr>
            <a:stCxn id="4" idx="2"/>
            <a:endCxn id="6" idx="0"/>
          </p:cNvCxnSpPr>
          <p:nvPr/>
        </p:nvCxnSpPr>
        <p:spPr bwMode="auto">
          <a:xfrm rot="5400000">
            <a:off x="5641975" y="3698875"/>
            <a:ext cx="984250" cy="127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Curved Connector 31"/>
          <p:cNvCxnSpPr>
            <a:stCxn id="6" idx="2"/>
            <a:endCxn id="7" idx="3"/>
          </p:cNvCxnSpPr>
          <p:nvPr/>
        </p:nvCxnSpPr>
        <p:spPr bwMode="auto">
          <a:xfrm rot="5400000">
            <a:off x="5124450" y="5010150"/>
            <a:ext cx="914400" cy="110490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Curved Connector 33"/>
          <p:cNvCxnSpPr>
            <a:stCxn id="7" idx="1"/>
            <a:endCxn id="5" idx="2"/>
          </p:cNvCxnSpPr>
          <p:nvPr/>
        </p:nvCxnSpPr>
        <p:spPr bwMode="auto">
          <a:xfrm rot="10800000">
            <a:off x="2476500" y="5105400"/>
            <a:ext cx="1104900" cy="91440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Curved Connector 35"/>
          <p:cNvCxnSpPr>
            <a:stCxn id="5" idx="0"/>
            <a:endCxn id="3" idx="2"/>
          </p:cNvCxnSpPr>
          <p:nvPr/>
        </p:nvCxnSpPr>
        <p:spPr bwMode="auto">
          <a:xfrm rot="5400000" flipH="1" flipV="1">
            <a:off x="1981200" y="3695700"/>
            <a:ext cx="990600" cy="127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Curved Connector 37"/>
          <p:cNvCxnSpPr>
            <a:stCxn id="3" idx="0"/>
            <a:endCxn id="2" idx="1"/>
          </p:cNvCxnSpPr>
          <p:nvPr/>
        </p:nvCxnSpPr>
        <p:spPr bwMode="auto">
          <a:xfrm rot="5400000" flipH="1" flipV="1">
            <a:off x="2571750" y="1352550"/>
            <a:ext cx="838200" cy="102870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2482850" y="152400"/>
            <a:ext cx="3616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tx2"/>
                </a:solidFill>
              </a:rPr>
              <a:t>Evaluation Flow chart</a:t>
            </a:r>
            <a:endParaRPr lang="en-IN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23545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 of upes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655320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5338559"/>
            <a:ext cx="7315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Data collection form the following nodes </a:t>
            </a:r>
            <a:r>
              <a:rPr lang="en-US" sz="1400" dirty="0" smtClean="0"/>
              <a:t>and individual testing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/>
              <a:t>1- Reception 		</a:t>
            </a:r>
            <a:r>
              <a:rPr lang="en-US" sz="1400" dirty="0" smtClean="0"/>
              <a:t>2- </a:t>
            </a:r>
            <a:r>
              <a:rPr lang="en-US" sz="1400" dirty="0"/>
              <a:t>Library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3- </a:t>
            </a:r>
            <a:r>
              <a:rPr lang="en-US" sz="1400" dirty="0" smtClean="0"/>
              <a:t> </a:t>
            </a:r>
            <a:r>
              <a:rPr lang="en-US" sz="1400" dirty="0"/>
              <a:t>R &amp; D Centre 		</a:t>
            </a:r>
            <a:r>
              <a:rPr lang="en-US" sz="1400" dirty="0" smtClean="0"/>
              <a:t>4</a:t>
            </a:r>
            <a:r>
              <a:rPr lang="en-US" sz="1400" dirty="0"/>
              <a:t>- Placement </a:t>
            </a:r>
            <a:r>
              <a:rPr lang="en-US" sz="1400" dirty="0" smtClean="0"/>
              <a:t>Block</a:t>
            </a: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5- </a:t>
            </a:r>
            <a:r>
              <a:rPr lang="en-US" sz="1400" dirty="0" smtClean="0"/>
              <a:t>MDC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819400" y="152400"/>
            <a:ext cx="2971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Node Verification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380568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14400"/>
            <a:ext cx="914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 smtClean="0"/>
              <a:t>Observation of magnetic compass and Sensors</a:t>
            </a:r>
          </a:p>
          <a:p>
            <a:r>
              <a:rPr lang="en-IN" sz="3200" dirty="0"/>
              <a:t>compass heading = 328.3° </a:t>
            </a:r>
            <a:r>
              <a:rPr lang="en-IN" sz="3200" dirty="0" smtClean="0"/>
              <a:t>(depending on configuration</a:t>
            </a:r>
            <a:r>
              <a:rPr lang="en-IN" sz="3200" dirty="0"/>
              <a:t>) </a:t>
            </a:r>
          </a:p>
          <a:p>
            <a:r>
              <a:rPr lang="en-IN" sz="3200" dirty="0"/>
              <a:t>pitch = 28.4° </a:t>
            </a:r>
          </a:p>
          <a:p>
            <a:r>
              <a:rPr lang="en-IN" sz="3200" dirty="0"/>
              <a:t>roll = -12.4° </a:t>
            </a:r>
          </a:p>
          <a:p>
            <a:r>
              <a:rPr lang="en-IN" sz="3200" dirty="0" err="1"/>
              <a:t>Bx</a:t>
            </a:r>
            <a:r>
              <a:rPr lang="en-IN" sz="3200" dirty="0"/>
              <a:t> = 55.11µT (x-component of magnetic field) </a:t>
            </a:r>
          </a:p>
          <a:p>
            <a:r>
              <a:rPr lang="en-IN" sz="3200" dirty="0"/>
              <a:t>By = 12.33 µT (y-component of magnetic field) </a:t>
            </a:r>
          </a:p>
          <a:p>
            <a:r>
              <a:rPr lang="en-IN" sz="3200" dirty="0" err="1"/>
              <a:t>Bz</a:t>
            </a:r>
            <a:r>
              <a:rPr lang="en-IN" sz="3200" dirty="0"/>
              <a:t> = -18.43 µT (z-component of magnetic field) </a:t>
            </a:r>
          </a:p>
          <a:p>
            <a:endParaRPr lang="en-I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2600" y="228600"/>
            <a:ext cx="4899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Specifications of Delicate Tools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74002495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pic>
        <p:nvPicPr>
          <p:cNvPr id="7" name="Picture 6" descr="slave unit 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301625" y="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Slave Unit-1 Block Diagram</a:t>
            </a:r>
            <a:endParaRPr lang="en-US" sz="33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317801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0400" y="238780"/>
            <a:ext cx="2282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</a:t>
            </a:r>
            <a:r>
              <a:rPr lang="en-IN" b="1" dirty="0" smtClean="0"/>
              <a:t>urrent </a:t>
            </a:r>
            <a:r>
              <a:rPr lang="en-IN" b="1" dirty="0"/>
              <a:t>F</a:t>
            </a:r>
            <a:r>
              <a:rPr lang="en-IN" b="1" dirty="0" smtClean="0"/>
              <a:t>low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5344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Stand Alone Wi-Fi camera : 0.2 A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Quadrature Encoder : 400mA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Pi + TFT  and Keyboard : 750 mA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Wi-Fi camera : 1.3 A load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Increase in load operation (camera) : 750 mA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Motor running Condition : 2A</a:t>
            </a:r>
          </a:p>
          <a:p>
            <a:pPr>
              <a:lnSpc>
                <a:spcPct val="150000"/>
              </a:lnSpc>
            </a:pPr>
            <a:r>
              <a:rPr lang="en-IN" dirty="0"/>
              <a:t>Total Current load : 6 A</a:t>
            </a:r>
          </a:p>
          <a:p>
            <a:pPr>
              <a:lnSpc>
                <a:spcPct val="150000"/>
              </a:lnSpc>
            </a:pPr>
            <a:endParaRPr lang="en-IN" dirty="0" smtClean="0"/>
          </a:p>
          <a:p>
            <a:r>
              <a:rPr lang="en-IN" sz="2000" dirty="0" smtClean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99202280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663650"/>
              </p:ext>
            </p:extLst>
          </p:nvPr>
        </p:nvGraphicFramePr>
        <p:xfrm>
          <a:off x="-2178" y="817134"/>
          <a:ext cx="9146177" cy="2361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031"/>
                <a:gridCol w="2536335"/>
                <a:gridCol w="2536335"/>
                <a:gridCol w="2459476"/>
              </a:tblGrid>
              <a:tr h="6086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Parameter 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IN" b="1" dirty="0" smtClean="0"/>
                        <a:t>                </a:t>
                      </a:r>
                      <a:r>
                        <a:rPr lang="en-IN" b="1" dirty="0" smtClean="0">
                          <a:solidFill>
                            <a:schemeClr val="tx2"/>
                          </a:solidFill>
                        </a:rPr>
                        <a:t>Output Voltage</a:t>
                      </a:r>
                      <a:r>
                        <a:rPr lang="en-IN" b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IN" b="1" dirty="0" smtClean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IN" b="1" dirty="0" err="1" smtClean="0">
                          <a:solidFill>
                            <a:schemeClr val="tx2"/>
                          </a:solidFill>
                        </a:rPr>
                        <a:t>V</a:t>
                      </a:r>
                      <a:r>
                        <a:rPr lang="en-IN" sz="1100" b="1" dirty="0" err="1" smtClean="0">
                          <a:solidFill>
                            <a:schemeClr val="tx2"/>
                          </a:solidFill>
                        </a:rPr>
                        <a:t>out</a:t>
                      </a:r>
                      <a:r>
                        <a:rPr lang="en-IN" b="1" dirty="0" smtClean="0">
                          <a:solidFill>
                            <a:schemeClr val="tx2"/>
                          </a:solidFill>
                        </a:rPr>
                        <a:t>)</a:t>
                      </a:r>
                      <a:r>
                        <a:rPr lang="en-IN" sz="180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667777">
                <a:tc rowSpan="2">
                  <a:txBody>
                    <a:bodyPr/>
                    <a:lstStyle/>
                    <a:p>
                      <a:endParaRPr lang="en-IN" sz="180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r>
                        <a:rPr lang="en-IN" sz="1800" dirty="0" err="1" smtClean="0">
                          <a:latin typeface="Arial" pitchFamily="34" charset="0"/>
                          <a:cs typeface="Arial" pitchFamily="34" charset="0"/>
                        </a:rPr>
                        <a:t>I</a:t>
                      </a:r>
                      <a:r>
                        <a:rPr lang="en-IN" sz="1100" dirty="0" err="1" smtClean="0">
                          <a:latin typeface="Arial" pitchFamily="34" charset="0"/>
                          <a:cs typeface="Arial" pitchFamily="34" charset="0"/>
                        </a:rPr>
                        <a:t>out</a:t>
                      </a:r>
                      <a:r>
                        <a:rPr lang="en-IN" sz="1100" dirty="0" smtClean="0"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en-IN" sz="1800" dirty="0" smtClean="0">
                          <a:latin typeface="Arial" pitchFamily="34" charset="0"/>
                          <a:cs typeface="Arial" pitchFamily="34" charset="0"/>
                        </a:rPr>
                        <a:t>= 10mA</a:t>
                      </a:r>
                    </a:p>
                    <a:p>
                      <a:r>
                        <a:rPr lang="en-IN" sz="1800" dirty="0" smtClean="0">
                          <a:latin typeface="Arial" pitchFamily="34" charset="0"/>
                          <a:cs typeface="Arial" pitchFamily="34" charset="0"/>
                        </a:rPr>
                        <a:t>V</a:t>
                      </a:r>
                      <a:r>
                        <a:rPr lang="en-IN" sz="1050" dirty="0" smtClean="0">
                          <a:latin typeface="Arial" pitchFamily="34" charset="0"/>
                          <a:cs typeface="Arial" pitchFamily="34" charset="0"/>
                        </a:rPr>
                        <a:t>IN</a:t>
                      </a:r>
                      <a:r>
                        <a:rPr lang="en-IN" sz="105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N" sz="1800" baseline="0" dirty="0" smtClean="0">
                          <a:latin typeface="Arial" pitchFamily="34" charset="0"/>
                          <a:cs typeface="Arial" pitchFamily="34" charset="0"/>
                        </a:rPr>
                        <a:t>= </a:t>
                      </a:r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5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latin typeface="Arial" pitchFamily="34" charset="0"/>
                          <a:cs typeface="Arial" pitchFamily="34" charset="0"/>
                        </a:rPr>
                        <a:t>MINIMUM</a:t>
                      </a:r>
                      <a:endParaRPr lang="en-IN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latin typeface="Arial" pitchFamily="34" charset="0"/>
                          <a:cs typeface="Arial" pitchFamily="34" charset="0"/>
                        </a:rPr>
                        <a:t>TYPICAL</a:t>
                      </a:r>
                      <a:endParaRPr lang="en-IN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latin typeface="Arial" pitchFamily="34" charset="0"/>
                          <a:cs typeface="Arial" pitchFamily="34" charset="0"/>
                        </a:rPr>
                        <a:t>MAXIMUM</a:t>
                      </a:r>
                      <a:endParaRPr lang="en-IN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1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latin typeface="Arial" pitchFamily="34" charset="0"/>
                          <a:cs typeface="Arial" pitchFamily="34" charset="0"/>
                        </a:rPr>
                        <a:t>3.267 V(</a:t>
                      </a:r>
                      <a:r>
                        <a:rPr lang="en-IN" sz="1800" dirty="0" err="1" smtClean="0">
                          <a:latin typeface="Arial" pitchFamily="34" charset="0"/>
                          <a:cs typeface="Arial" pitchFamily="34" charset="0"/>
                        </a:rPr>
                        <a:t>req</a:t>
                      </a:r>
                      <a:r>
                        <a:rPr lang="en-IN" sz="1800" dirty="0" smtClean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  <a:p>
                      <a:r>
                        <a:rPr lang="en-IN" sz="1800" b="1" dirty="0" smtClean="0">
                          <a:latin typeface="Arial" pitchFamily="34" charset="0"/>
                          <a:cs typeface="Arial" pitchFamily="34" charset="0"/>
                        </a:rPr>
                        <a:t>3.235 V(act.) </a:t>
                      </a:r>
                      <a:endParaRPr lang="en-IN" sz="1800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>
                          <a:latin typeface="Arial" pitchFamily="34" charset="0"/>
                          <a:cs typeface="Arial" pitchFamily="34" charset="0"/>
                        </a:rPr>
                        <a:t>3.300</a:t>
                      </a:r>
                      <a:r>
                        <a:rPr lang="en-IN" sz="1800" baseline="0" dirty="0" smtClean="0">
                          <a:latin typeface="Arial" pitchFamily="34" charset="0"/>
                          <a:cs typeface="Arial" pitchFamily="34" charset="0"/>
                        </a:rPr>
                        <a:t> V</a:t>
                      </a:r>
                      <a:r>
                        <a:rPr lang="en-IN" sz="1800" dirty="0" smtClean="0">
                          <a:latin typeface="Arial" pitchFamily="34" charset="0"/>
                          <a:cs typeface="Arial" pitchFamily="34" charset="0"/>
                        </a:rPr>
                        <a:t> (</a:t>
                      </a:r>
                      <a:r>
                        <a:rPr lang="en-IN" sz="1800" dirty="0" err="1" smtClean="0">
                          <a:latin typeface="Arial" pitchFamily="34" charset="0"/>
                          <a:cs typeface="Arial" pitchFamily="34" charset="0"/>
                        </a:rPr>
                        <a:t>req</a:t>
                      </a:r>
                      <a:r>
                        <a:rPr lang="en-IN" sz="1800" dirty="0" smtClean="0">
                          <a:latin typeface="Arial" pitchFamily="34" charset="0"/>
                          <a:cs typeface="Arial" pitchFamily="34" charset="0"/>
                        </a:rPr>
                        <a:t>)             </a:t>
                      </a:r>
                      <a:r>
                        <a:rPr lang="en-IN" sz="1800" b="1" dirty="0" smtClean="0">
                          <a:latin typeface="Arial" pitchFamily="34" charset="0"/>
                          <a:cs typeface="Arial" pitchFamily="34" charset="0"/>
                        </a:rPr>
                        <a:t>3.300 V (act.)</a:t>
                      </a:r>
                      <a:endParaRPr lang="en-IN" b="1" dirty="0" smtClean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3.333 V (</a:t>
                      </a:r>
                      <a:r>
                        <a:rPr lang="en-IN" sz="1800" kern="1200" dirty="0" err="1" smtClean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req</a:t>
                      </a: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</a:p>
                    <a:p>
                      <a:r>
                        <a:rPr lang="en-IN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3.365</a:t>
                      </a:r>
                      <a:r>
                        <a:rPr lang="en-IN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IN" sz="1800" b="1" kern="1200" dirty="0" smtClean="0">
                          <a:solidFill>
                            <a:schemeClr val="dk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V (act.)</a:t>
                      </a:r>
                      <a:endParaRPr lang="en-IN" sz="1800" kern="1200" dirty="0" smtClean="0">
                        <a:solidFill>
                          <a:schemeClr val="dk1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72000"/>
            <a:ext cx="259613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26749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82200" y="4157246"/>
            <a:ext cx="170380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Drop out voltage </a:t>
            </a:r>
            <a:endParaRPr lang="en-US" sz="16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51073" y="4157246"/>
            <a:ext cx="211686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16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Short Circuit Current</a:t>
            </a:r>
            <a:endParaRPr lang="en-US" sz="16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65" y="4572000"/>
            <a:ext cx="259613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6955861" y="4157246"/>
            <a:ext cx="164981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16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Load Regulation</a:t>
            </a:r>
            <a:endParaRPr lang="en-US" sz="16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7469" y="3581400"/>
            <a:ext cx="6511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Typical Performance Characteristics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2893079" y="162580"/>
            <a:ext cx="28103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b="1" dirty="0"/>
              <a:t>Absolute </a:t>
            </a:r>
            <a:r>
              <a:rPr lang="en-IN" b="1" dirty="0" smtClean="0"/>
              <a:t>Ratings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19362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0" y="162580"/>
            <a:ext cx="336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Interfacing with </a:t>
            </a:r>
            <a:r>
              <a:rPr lang="en-IN" b="1" dirty="0"/>
              <a:t>I</a:t>
            </a:r>
            <a:r>
              <a:rPr lang="en-IN" b="1" baseline="30000" dirty="0"/>
              <a:t>2</a:t>
            </a:r>
            <a:r>
              <a:rPr lang="en-IN" b="1" dirty="0"/>
              <a:t>C</a:t>
            </a:r>
            <a:r>
              <a:rPr lang="en-IN" dirty="0"/>
              <a:t> </a:t>
            </a:r>
          </a:p>
        </p:txBody>
      </p:sp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914400"/>
            <a:ext cx="3886200" cy="208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4450" y="914400"/>
            <a:ext cx="3695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152400" y="2971800"/>
            <a:ext cx="38798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lvl="1" indent="-285750" algn="just">
              <a:buFont typeface="Wingdings" pitchFamily="2" charset="2"/>
              <a:buChar char="Ø"/>
            </a:pPr>
            <a:r>
              <a:rPr lang="en-US" sz="1600" b="1" dirty="0"/>
              <a:t>Data on SDA must be stable when SCLK is high.</a:t>
            </a:r>
            <a:endParaRPr lang="en-IN" sz="1600" b="1" dirty="0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4356100" y="3048000"/>
            <a:ext cx="43926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lvl="1" indent="-285750" algn="just">
              <a:buFont typeface="Wingdings" pitchFamily="2" charset="2"/>
              <a:buChar char="Ø"/>
            </a:pPr>
            <a:r>
              <a:rPr lang="en-US" sz="1600" b="1" dirty="0"/>
              <a:t>Start and Stop conditions are exceptions</a:t>
            </a:r>
            <a:endParaRPr lang="en-IN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66778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Before Rectification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36576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After Rectification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76200" y="4772561"/>
            <a:ext cx="838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Remarks:- clock line released </a:t>
            </a:r>
            <a:r>
              <a:rPr lang="en-US" sz="2000" dirty="0"/>
              <a:t>and go </a:t>
            </a:r>
            <a:r>
              <a:rPr lang="en-US" sz="2000" dirty="0" smtClean="0"/>
              <a:t>HIGH </a:t>
            </a:r>
          </a:p>
          <a:p>
            <a:r>
              <a:rPr lang="en-US" sz="2000" dirty="0" smtClean="0"/>
              <a:t>No </a:t>
            </a:r>
            <a:r>
              <a:rPr lang="en-US" sz="2000" dirty="0"/>
              <a:t>difference between the device clocks and the state of the SCL line</a:t>
            </a:r>
            <a:r>
              <a:rPr lang="en-US" sz="2000" dirty="0" smtClean="0"/>
              <a:t>, </a:t>
            </a:r>
          </a:p>
          <a:p>
            <a:r>
              <a:rPr lang="en-US" sz="2000" dirty="0" smtClean="0"/>
              <a:t>All </a:t>
            </a:r>
            <a:r>
              <a:rPr lang="en-US" sz="2000" dirty="0"/>
              <a:t>the devices </a:t>
            </a:r>
            <a:r>
              <a:rPr lang="en-US" sz="2000" dirty="0" smtClean="0"/>
              <a:t>start </a:t>
            </a:r>
            <a:r>
              <a:rPr lang="en-US" sz="2000" dirty="0"/>
              <a:t>counting their HIGH periods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53237957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0" y="2286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Effect of </a:t>
            </a:r>
            <a:r>
              <a:rPr lang="en-IN" b="1" dirty="0" err="1" smtClean="0"/>
              <a:t>K</a:t>
            </a:r>
            <a:r>
              <a:rPr lang="en-IN" b="1" baseline="-25000" dirty="0" err="1" smtClean="0"/>
              <a:t>p</a:t>
            </a:r>
            <a:r>
              <a:rPr lang="en-IN" b="1" baseline="-25000" dirty="0" smtClean="0"/>
              <a:t> ,</a:t>
            </a:r>
            <a:r>
              <a:rPr lang="en-IN" b="1" dirty="0" smtClean="0"/>
              <a:t>K</a:t>
            </a:r>
            <a:r>
              <a:rPr lang="en-IN" b="1" baseline="-25000" dirty="0" smtClean="0"/>
              <a:t>I ,</a:t>
            </a:r>
            <a:r>
              <a:rPr lang="en-IN" b="1" dirty="0" smtClean="0"/>
              <a:t>K</a:t>
            </a:r>
            <a:r>
              <a:rPr lang="en-IN" b="1" baseline="-25000" dirty="0" smtClean="0"/>
              <a:t>D</a:t>
            </a:r>
            <a:r>
              <a:rPr lang="en-IN" b="1" dirty="0"/>
              <a:t> </a:t>
            </a:r>
            <a:r>
              <a:rPr lang="en-IN" b="1" dirty="0" smtClean="0"/>
              <a:t>Parameters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799" y="5334000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Conclusion: Setting the values of</a:t>
            </a:r>
            <a:r>
              <a:rPr lang="en-IN" b="1" dirty="0" smtClean="0"/>
              <a:t> </a:t>
            </a:r>
            <a:r>
              <a:rPr lang="en-IN" b="1" dirty="0" err="1"/>
              <a:t>K</a:t>
            </a:r>
            <a:r>
              <a:rPr lang="en-IN" b="1" baseline="-25000" dirty="0" err="1"/>
              <a:t>p</a:t>
            </a:r>
            <a:r>
              <a:rPr lang="en-IN" b="1" baseline="-25000" dirty="0"/>
              <a:t> ,</a:t>
            </a:r>
            <a:r>
              <a:rPr lang="en-IN" b="1" dirty="0"/>
              <a:t>K</a:t>
            </a:r>
            <a:r>
              <a:rPr lang="en-IN" b="1" baseline="-25000" dirty="0"/>
              <a:t>I ,</a:t>
            </a:r>
            <a:r>
              <a:rPr lang="en-IN" b="1" dirty="0"/>
              <a:t>K</a:t>
            </a:r>
            <a:r>
              <a:rPr lang="en-IN" b="1" baseline="-25000" dirty="0"/>
              <a:t>D</a:t>
            </a:r>
            <a:r>
              <a:rPr lang="en-IN" dirty="0" smtClean="0"/>
              <a:t> in step 6 lead to proper effects in system response 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22880"/>
              </p:ext>
            </p:extLst>
          </p:nvPr>
        </p:nvGraphicFramePr>
        <p:xfrm>
          <a:off x="381000" y="1143000"/>
          <a:ext cx="8382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2590800"/>
                <a:gridCol w="2095500"/>
                <a:gridCol w="2095500"/>
              </a:tblGrid>
              <a:tr h="307340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en-IN" sz="1800" b="1" baseline="-25000" dirty="0" err="1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en-IN" sz="1800" b="1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en-IN" sz="1800" b="1" baseline="-250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07340"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Control Group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2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0.0001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307340"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Step </a:t>
                      </a:r>
                      <a:r>
                        <a:rPr lang="en-IN" sz="1800" b="1" baseline="0" dirty="0" smtClean="0">
                          <a:latin typeface="Cambria" pitchFamily="18" charset="0"/>
                        </a:rPr>
                        <a:t> #1</a:t>
                      </a:r>
                      <a:endParaRPr lang="en-IN" sz="1800" b="1" strike="noStrike" dirty="0">
                        <a:latin typeface="Cambri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0.0001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307340"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Step</a:t>
                      </a:r>
                      <a:r>
                        <a:rPr lang="en-IN" sz="1800" b="1" baseline="0" dirty="0" smtClean="0">
                          <a:latin typeface="Cambria" pitchFamily="18" charset="0"/>
                        </a:rPr>
                        <a:t>  #2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2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3073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>
                          <a:latin typeface="Cambria" pitchFamily="18" charset="0"/>
                        </a:rPr>
                        <a:t>Step  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3073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>
                          <a:latin typeface="Cambria" pitchFamily="18" charset="0"/>
                        </a:rPr>
                        <a:t>Step  #4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2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3073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>
                          <a:latin typeface="Cambria" pitchFamily="18" charset="0"/>
                        </a:rPr>
                        <a:t>Step</a:t>
                      </a:r>
                      <a:r>
                        <a:rPr lang="en-IN" sz="1800" b="1" baseline="0" dirty="0" smtClean="0">
                          <a:latin typeface="Cambria" pitchFamily="18" charset="0"/>
                        </a:rPr>
                        <a:t>  #5</a:t>
                      </a:r>
                      <a:endParaRPr lang="en-IN" sz="1800" b="1" dirty="0" smtClean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2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0.0001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  <a:tr h="307340"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Step  #6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2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0.0001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>
                          <a:latin typeface="Cambria" pitchFamily="18" charset="0"/>
                        </a:rPr>
                        <a:t>0.1</a:t>
                      </a:r>
                      <a:endParaRPr lang="en-IN" sz="1800" b="1" dirty="0">
                        <a:latin typeface="Cambri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321815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295100"/>
              </p:ext>
            </p:extLst>
          </p:nvPr>
        </p:nvGraphicFramePr>
        <p:xfrm>
          <a:off x="-1" y="1600201"/>
          <a:ext cx="9144000" cy="380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Heading (</a:t>
                      </a:r>
                      <a:r>
                        <a:rPr lang="en-IN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in degree)</a:t>
                      </a:r>
                      <a:endParaRPr lang="en-IN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Distance(in inches)</a:t>
                      </a:r>
                      <a:endParaRPr lang="en-IN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Nodes</a:t>
                      </a:r>
                      <a:endParaRPr lang="en-IN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532949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Arial" pitchFamily="34" charset="0"/>
                          <a:cs typeface="Arial" pitchFamily="34" charset="0"/>
                        </a:rPr>
                        <a:t>320</a:t>
                      </a:r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1 (Reception)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230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160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48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2 (Library)</a:t>
                      </a:r>
                      <a:endParaRPr lang="en-IN" dirty="0"/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80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98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74433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300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45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3 (R&amp;D)</a:t>
                      </a:r>
                      <a:endParaRPr lang="en-IN" dirty="0"/>
                    </a:p>
                  </a:txBody>
                  <a:tcPr/>
                </a:tc>
              </a:tr>
              <a:tr h="437968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200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50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69505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38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38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4 (Placement Block)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5867400"/>
            <a:ext cx="4565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Remarks: Distortion of 29 degree in node2</a:t>
            </a:r>
          </a:p>
          <a:p>
            <a:r>
              <a:rPr lang="en-IN" sz="2000" dirty="0" smtClean="0"/>
              <a:t>Result: Attempt 1 distorted</a:t>
            </a:r>
          </a:p>
          <a:p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228600"/>
            <a:ext cx="550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Final Trial and Error Rectification</a:t>
            </a:r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0" y="990600"/>
            <a:ext cx="21723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Attempt 1</a:t>
            </a:r>
            <a:endParaRPr 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6444889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076382"/>
              </p:ext>
            </p:extLst>
          </p:nvPr>
        </p:nvGraphicFramePr>
        <p:xfrm>
          <a:off x="-1" y="1447800"/>
          <a:ext cx="9144000" cy="4549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Heading (</a:t>
                      </a:r>
                      <a:r>
                        <a:rPr lang="en-IN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in degree)</a:t>
                      </a:r>
                      <a:endParaRPr lang="en-IN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Distance(in inches)</a:t>
                      </a:r>
                      <a:endParaRPr lang="en-IN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Nodes</a:t>
                      </a:r>
                      <a:endParaRPr lang="en-IN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532949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Arial" pitchFamily="34" charset="0"/>
                          <a:cs typeface="Arial" pitchFamily="34" charset="0"/>
                        </a:rPr>
                        <a:t>300</a:t>
                      </a:r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1 (Reception)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200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180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48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2 (Library)</a:t>
                      </a:r>
                      <a:endParaRPr lang="en-IN" dirty="0"/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63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98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74433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321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45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3 (R&amp;D)</a:t>
                      </a:r>
                      <a:endParaRPr lang="en-IN" dirty="0"/>
                    </a:p>
                  </a:txBody>
                  <a:tcPr/>
                </a:tc>
              </a:tr>
              <a:tr h="437968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210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50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69505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39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38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4 (Placement Block)</a:t>
                      </a:r>
                      <a:endParaRPr lang="en-IN" dirty="0"/>
                    </a:p>
                  </a:txBody>
                  <a:tcPr/>
                </a:tc>
              </a:tr>
              <a:tr h="369505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230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90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69505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48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Back to 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1 (Reception)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150114"/>
            <a:ext cx="6024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Remarks: Distortion of 29 degree in node2 was resolved.</a:t>
            </a:r>
          </a:p>
          <a:p>
            <a:r>
              <a:rPr lang="en-IN" sz="2000" dirty="0" smtClean="0"/>
              <a:t>Result: problem in fetching data from node 3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21723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Attempt 2</a:t>
            </a:r>
            <a:endParaRPr 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2051882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44006"/>
              </p:ext>
            </p:extLst>
          </p:nvPr>
        </p:nvGraphicFramePr>
        <p:xfrm>
          <a:off x="-1" y="1447800"/>
          <a:ext cx="9144000" cy="4549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Heading (</a:t>
                      </a:r>
                      <a:r>
                        <a:rPr lang="en-IN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in degree)</a:t>
                      </a:r>
                      <a:endParaRPr lang="en-IN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Distance(in inches)</a:t>
                      </a:r>
                      <a:endParaRPr lang="en-IN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chemeClr val="tx2"/>
                          </a:solidFill>
                        </a:rPr>
                        <a:t>Nodes</a:t>
                      </a:r>
                      <a:endParaRPr lang="en-IN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532949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Arial" pitchFamily="34" charset="0"/>
                          <a:cs typeface="Arial" pitchFamily="34" charset="0"/>
                        </a:rPr>
                        <a:t>300</a:t>
                      </a:r>
                      <a:endParaRPr lang="en-IN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1 (Reception)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200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180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48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2 (Library)</a:t>
                      </a:r>
                      <a:endParaRPr lang="en-IN" dirty="0"/>
                    </a:p>
                  </a:txBody>
                  <a:tcPr/>
                </a:tc>
              </a:tr>
              <a:tr h="498786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63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98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74433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321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45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3 (R&amp;D)</a:t>
                      </a:r>
                      <a:endParaRPr lang="en-IN" dirty="0"/>
                    </a:p>
                  </a:txBody>
                  <a:tcPr/>
                </a:tc>
              </a:tr>
              <a:tr h="437968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210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50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69505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39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38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4 (Placement Block)</a:t>
                      </a:r>
                      <a:endParaRPr lang="en-IN" dirty="0"/>
                    </a:p>
                  </a:txBody>
                  <a:tcPr/>
                </a:tc>
              </a:tr>
              <a:tr h="369505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230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90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69505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48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Arial" pitchFamily="34" charset="0"/>
                          <a:cs typeface="Arial" pitchFamily="34" charset="0"/>
                        </a:rPr>
                        <a:t>Back to node</a:t>
                      </a:r>
                      <a:r>
                        <a:rPr lang="en-IN" baseline="0" dirty="0" smtClean="0">
                          <a:latin typeface="Arial" pitchFamily="34" charset="0"/>
                          <a:cs typeface="Arial" pitchFamily="34" charset="0"/>
                        </a:rPr>
                        <a:t> 1 (Reception)</a:t>
                      </a:r>
                      <a:endParaRPr lang="en-IN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150114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Remarks: Supply to node 3 is provided through 5V adapter </a:t>
            </a:r>
          </a:p>
          <a:p>
            <a:r>
              <a:rPr lang="en-IN" sz="2000" dirty="0" smtClean="0"/>
              <a:t>Result: no error detected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21723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Attempt 3</a:t>
            </a:r>
            <a:endParaRPr 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4413868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334780"/>
            <a:ext cx="2286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manu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0763" y="2267469"/>
            <a:ext cx="5421125" cy="3048000"/>
          </a:xfrm>
          <a:prstGeom prst="rect">
            <a:avLst/>
          </a:prstGeom>
        </p:spPr>
      </p:pic>
      <p:pic>
        <p:nvPicPr>
          <p:cNvPr id="4" name="Picture 3" descr="manu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19200"/>
            <a:ext cx="5100744" cy="2867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0" y="4114800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Calibrating the Sensors</a:t>
            </a:r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0" y="552289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Fixing and communicating with AVR controls</a:t>
            </a:r>
          </a:p>
        </p:txBody>
      </p:sp>
    </p:spTree>
    <p:extLst>
      <p:ext uri="{BB962C8B-B14F-4D97-AF65-F5344CB8AC3E}">
        <p14:creationId xmlns:p14="http://schemas.microsoft.com/office/powerpoint/2010/main" val="214759172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pic>
        <p:nvPicPr>
          <p:cNvPr id="3" name="Picture 2" descr="manu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066800"/>
            <a:ext cx="3657600" cy="1981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028890"/>
            <a:ext cx="2663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Rectifying the Encoders</a:t>
            </a:r>
            <a:endParaRPr lang="en-US" sz="2000" dirty="0"/>
          </a:p>
        </p:txBody>
      </p:sp>
      <p:pic>
        <p:nvPicPr>
          <p:cNvPr id="5" name="Picture 4" descr="manu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1066800"/>
            <a:ext cx="3657601" cy="198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0600" y="3028890"/>
            <a:ext cx="2976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Communicating With LCD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3810000"/>
            <a:ext cx="3657600" cy="19899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5943600"/>
            <a:ext cx="2361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Node Data collection</a:t>
            </a:r>
            <a:endParaRPr lang="en-IN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38205" y="2960915"/>
            <a:ext cx="1989908" cy="36880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67200" y="5943600"/>
            <a:ext cx="3938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Configuring robotic arm and sensors</a:t>
            </a:r>
            <a:endParaRPr lang="en-IN" sz="2000" dirty="0"/>
          </a:p>
        </p:txBody>
      </p:sp>
      <p:sp>
        <p:nvSpPr>
          <p:cNvPr id="12" name="Right Arrow 11">
            <a:hlinkClick r:id="rId6" action="ppaction://hlinksldjump"/>
          </p:cNvPr>
          <p:cNvSpPr/>
          <p:nvPr/>
        </p:nvSpPr>
        <p:spPr bwMode="auto">
          <a:xfrm>
            <a:off x="7391400" y="6220968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46064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pic>
        <p:nvPicPr>
          <p:cNvPr id="7" name="Picture 6" descr="slave unit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43000"/>
            <a:ext cx="8856984" cy="5486400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301625" y="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Slave Unit- 2 Block Diagram</a:t>
            </a:r>
            <a:endParaRPr lang="en-US" sz="33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647987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301625" y="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Raspberry Pi Block Diagram</a:t>
            </a:r>
            <a:endParaRPr lang="en-US" sz="33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 descr="master unit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8928992" cy="54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59720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629400"/>
            <a:ext cx="39624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rbel" pitchFamily="34" charset="0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301625" y="0"/>
            <a:ext cx="8534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33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State Machine Diagram</a:t>
            </a:r>
            <a:endParaRPr lang="en-US" sz="33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 descr="authenticatio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77900"/>
            <a:ext cx="7772400" cy="57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72688"/>
      </p:ext>
    </p:extLst>
  </p:cSld>
  <p:clrMapOvr>
    <a:masterClrMapping/>
  </p:clrMapOvr>
  <p:transition xmlns:p14="http://schemas.microsoft.com/office/powerpoint/2010/main" spd="slow" advClick="0" advTm="0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ime</Template>
  <TotalTime>42448</TotalTime>
  <Words>2718</Words>
  <Application>Microsoft Macintosh PowerPoint</Application>
  <PresentationFormat>On-screen Show (4:3)</PresentationFormat>
  <Paragraphs>808</Paragraphs>
  <Slides>68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Pin Configuration Of Motor Driver</vt:lpstr>
      <vt:lpstr>Hardware Interfacing of ARM ,Encoder &amp;  Motor driver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SPG</dc:creator>
  <cp:lastModifiedBy>JATIN KUMAR KHILRANI</cp:lastModifiedBy>
  <cp:revision>3908</cp:revision>
  <cp:lastPrinted>2010-06-11T01:42:17Z</cp:lastPrinted>
  <dcterms:created xsi:type="dcterms:W3CDTF">1601-01-01T00:00:00Z</dcterms:created>
  <dcterms:modified xsi:type="dcterms:W3CDTF">2014-04-24T05:32:00Z</dcterms:modified>
</cp:coreProperties>
</file>